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80" r:id="rId4"/>
    <p:sldId id="281" r:id="rId5"/>
    <p:sldId id="282" r:id="rId6"/>
    <p:sldId id="283" r:id="rId7"/>
    <p:sldId id="285" r:id="rId8"/>
    <p:sldId id="284" r:id="rId9"/>
    <p:sldId id="262" r:id="rId10"/>
    <p:sldId id="263" r:id="rId11"/>
    <p:sldId id="264" r:id="rId12"/>
    <p:sldId id="286" r:id="rId13"/>
    <p:sldId id="265" r:id="rId14"/>
    <p:sldId id="266" r:id="rId15"/>
    <p:sldId id="287" r:id="rId16"/>
    <p:sldId id="267" r:id="rId17"/>
    <p:sldId id="268" r:id="rId18"/>
    <p:sldId id="269" r:id="rId19"/>
    <p:sldId id="270" r:id="rId20"/>
    <p:sldId id="271" r:id="rId21"/>
    <p:sldId id="272" r:id="rId22"/>
    <p:sldId id="275" r:id="rId23"/>
    <p:sldId id="274" r:id="rId24"/>
    <p:sldId id="273" r:id="rId25"/>
    <p:sldId id="276" r:id="rId26"/>
    <p:sldId id="278" r:id="rId27"/>
    <p:sldId id="279"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44" autoAdjust="0"/>
    <p:restoredTop sz="94249" autoAdjust="0"/>
  </p:normalViewPr>
  <p:slideViewPr>
    <p:cSldViewPr snapToGrid="0">
      <p:cViewPr>
        <p:scale>
          <a:sx n="65" d="100"/>
          <a:sy n="65" d="100"/>
        </p:scale>
        <p:origin x="90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0684-2C44-3BF4-214F-BCC449AD5D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EF5FD2-F767-0802-8882-795C9A99FA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4398C-9A4C-713C-2222-CA4D49D2F738}"/>
              </a:ext>
            </a:extLst>
          </p:cNvPr>
          <p:cNvSpPr>
            <a:spLocks noGrp="1"/>
          </p:cNvSpPr>
          <p:nvPr>
            <p:ph type="dt" sz="half" idx="10"/>
          </p:nvPr>
        </p:nvSpPr>
        <p:spPr/>
        <p:txBody>
          <a:bodyPr/>
          <a:lstStyle/>
          <a:p>
            <a:fld id="{555E817A-78CE-44B6-9D76-F4E8D30152A5}" type="datetimeFigureOut">
              <a:rPr lang="en-US" smtClean="0"/>
              <a:t>6/27/2023</a:t>
            </a:fld>
            <a:endParaRPr lang="en-US"/>
          </a:p>
        </p:txBody>
      </p:sp>
      <p:sp>
        <p:nvSpPr>
          <p:cNvPr id="5" name="Footer Placeholder 4">
            <a:extLst>
              <a:ext uri="{FF2B5EF4-FFF2-40B4-BE49-F238E27FC236}">
                <a16:creationId xmlns:a16="http://schemas.microsoft.com/office/drawing/2014/main" id="{03882BAD-114C-F3EE-8276-B50FCB2B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7D16A-28FA-9FEC-1F12-525EC014FD7F}"/>
              </a:ext>
            </a:extLst>
          </p:cNvPr>
          <p:cNvSpPr>
            <a:spLocks noGrp="1"/>
          </p:cNvSpPr>
          <p:nvPr>
            <p:ph type="sldNum" sz="quarter" idx="12"/>
          </p:nvPr>
        </p:nvSpPr>
        <p:spPr/>
        <p:txBody>
          <a:bodyPr/>
          <a:lstStyle/>
          <a:p>
            <a:fld id="{D5F75CBC-B421-4173-8216-EE643B64C1A9}" type="slidenum">
              <a:rPr lang="en-US" smtClean="0"/>
              <a:t>‹#›</a:t>
            </a:fld>
            <a:endParaRPr lang="en-US"/>
          </a:p>
        </p:txBody>
      </p:sp>
    </p:spTree>
    <p:extLst>
      <p:ext uri="{BB962C8B-B14F-4D97-AF65-F5344CB8AC3E}">
        <p14:creationId xmlns:p14="http://schemas.microsoft.com/office/powerpoint/2010/main" val="378972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C0D8-6117-A6C0-F626-B4B53E8011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2E9CBE-799C-FC7C-DADE-FA39E3186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7D45E-B798-8E19-02DA-10228B027C2A}"/>
              </a:ext>
            </a:extLst>
          </p:cNvPr>
          <p:cNvSpPr>
            <a:spLocks noGrp="1"/>
          </p:cNvSpPr>
          <p:nvPr>
            <p:ph type="dt" sz="half" idx="10"/>
          </p:nvPr>
        </p:nvSpPr>
        <p:spPr/>
        <p:txBody>
          <a:bodyPr/>
          <a:lstStyle/>
          <a:p>
            <a:fld id="{555E817A-78CE-44B6-9D76-F4E8D30152A5}" type="datetimeFigureOut">
              <a:rPr lang="en-US" smtClean="0"/>
              <a:t>6/27/2023</a:t>
            </a:fld>
            <a:endParaRPr lang="en-US"/>
          </a:p>
        </p:txBody>
      </p:sp>
      <p:sp>
        <p:nvSpPr>
          <p:cNvPr id="5" name="Footer Placeholder 4">
            <a:extLst>
              <a:ext uri="{FF2B5EF4-FFF2-40B4-BE49-F238E27FC236}">
                <a16:creationId xmlns:a16="http://schemas.microsoft.com/office/drawing/2014/main" id="{C809DC7A-0AD9-779E-C840-CB57FA5C4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806C7-2236-2AB7-069B-C0E598DE56A1}"/>
              </a:ext>
            </a:extLst>
          </p:cNvPr>
          <p:cNvSpPr>
            <a:spLocks noGrp="1"/>
          </p:cNvSpPr>
          <p:nvPr>
            <p:ph type="sldNum" sz="quarter" idx="12"/>
          </p:nvPr>
        </p:nvSpPr>
        <p:spPr/>
        <p:txBody>
          <a:bodyPr/>
          <a:lstStyle/>
          <a:p>
            <a:fld id="{D5F75CBC-B421-4173-8216-EE643B64C1A9}" type="slidenum">
              <a:rPr lang="en-US" smtClean="0"/>
              <a:t>‹#›</a:t>
            </a:fld>
            <a:endParaRPr lang="en-US"/>
          </a:p>
        </p:txBody>
      </p:sp>
    </p:spTree>
    <p:extLst>
      <p:ext uri="{BB962C8B-B14F-4D97-AF65-F5344CB8AC3E}">
        <p14:creationId xmlns:p14="http://schemas.microsoft.com/office/powerpoint/2010/main" val="412964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E957F1-7BA0-E8D4-54C9-4376402C1D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D5A807-7EC1-0FE3-D1BE-2F7114439B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C81D5-5EE5-652C-9EEC-9F758C81CBBA}"/>
              </a:ext>
            </a:extLst>
          </p:cNvPr>
          <p:cNvSpPr>
            <a:spLocks noGrp="1"/>
          </p:cNvSpPr>
          <p:nvPr>
            <p:ph type="dt" sz="half" idx="10"/>
          </p:nvPr>
        </p:nvSpPr>
        <p:spPr/>
        <p:txBody>
          <a:bodyPr/>
          <a:lstStyle/>
          <a:p>
            <a:fld id="{555E817A-78CE-44B6-9D76-F4E8D30152A5}" type="datetimeFigureOut">
              <a:rPr lang="en-US" smtClean="0"/>
              <a:t>6/27/2023</a:t>
            </a:fld>
            <a:endParaRPr lang="en-US"/>
          </a:p>
        </p:txBody>
      </p:sp>
      <p:sp>
        <p:nvSpPr>
          <p:cNvPr id="5" name="Footer Placeholder 4">
            <a:extLst>
              <a:ext uri="{FF2B5EF4-FFF2-40B4-BE49-F238E27FC236}">
                <a16:creationId xmlns:a16="http://schemas.microsoft.com/office/drawing/2014/main" id="{EDB46652-1041-0B89-374F-94ACD3DAD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46432-1A04-FBB5-4BA9-E3A2C31E85EA}"/>
              </a:ext>
            </a:extLst>
          </p:cNvPr>
          <p:cNvSpPr>
            <a:spLocks noGrp="1"/>
          </p:cNvSpPr>
          <p:nvPr>
            <p:ph type="sldNum" sz="quarter" idx="12"/>
          </p:nvPr>
        </p:nvSpPr>
        <p:spPr/>
        <p:txBody>
          <a:bodyPr/>
          <a:lstStyle/>
          <a:p>
            <a:fld id="{D5F75CBC-B421-4173-8216-EE643B64C1A9}" type="slidenum">
              <a:rPr lang="en-US" smtClean="0"/>
              <a:t>‹#›</a:t>
            </a:fld>
            <a:endParaRPr lang="en-US"/>
          </a:p>
        </p:txBody>
      </p:sp>
    </p:spTree>
    <p:extLst>
      <p:ext uri="{BB962C8B-B14F-4D97-AF65-F5344CB8AC3E}">
        <p14:creationId xmlns:p14="http://schemas.microsoft.com/office/powerpoint/2010/main" val="217794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4E9CE-3FEE-69A8-19CB-E4969DC210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96AA1-2BEB-82FD-FAFC-56516843B0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7BCB2-2771-F374-5845-D3E3A84DB5D4}"/>
              </a:ext>
            </a:extLst>
          </p:cNvPr>
          <p:cNvSpPr>
            <a:spLocks noGrp="1"/>
          </p:cNvSpPr>
          <p:nvPr>
            <p:ph type="dt" sz="half" idx="10"/>
          </p:nvPr>
        </p:nvSpPr>
        <p:spPr/>
        <p:txBody>
          <a:bodyPr/>
          <a:lstStyle/>
          <a:p>
            <a:fld id="{555E817A-78CE-44B6-9D76-F4E8D30152A5}" type="datetimeFigureOut">
              <a:rPr lang="en-US" smtClean="0"/>
              <a:t>6/27/2023</a:t>
            </a:fld>
            <a:endParaRPr lang="en-US"/>
          </a:p>
        </p:txBody>
      </p:sp>
      <p:sp>
        <p:nvSpPr>
          <p:cNvPr id="5" name="Footer Placeholder 4">
            <a:extLst>
              <a:ext uri="{FF2B5EF4-FFF2-40B4-BE49-F238E27FC236}">
                <a16:creationId xmlns:a16="http://schemas.microsoft.com/office/drawing/2014/main" id="{6606442A-EAC7-54C7-16D9-512BD3354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563D6-97EE-5AB0-4B0B-73FFAC10F7F5}"/>
              </a:ext>
            </a:extLst>
          </p:cNvPr>
          <p:cNvSpPr>
            <a:spLocks noGrp="1"/>
          </p:cNvSpPr>
          <p:nvPr>
            <p:ph type="sldNum" sz="quarter" idx="12"/>
          </p:nvPr>
        </p:nvSpPr>
        <p:spPr/>
        <p:txBody>
          <a:bodyPr/>
          <a:lstStyle/>
          <a:p>
            <a:fld id="{D5F75CBC-B421-4173-8216-EE643B64C1A9}" type="slidenum">
              <a:rPr lang="en-US" smtClean="0"/>
              <a:t>‹#›</a:t>
            </a:fld>
            <a:endParaRPr lang="en-US"/>
          </a:p>
        </p:txBody>
      </p:sp>
    </p:spTree>
    <p:extLst>
      <p:ext uri="{BB962C8B-B14F-4D97-AF65-F5344CB8AC3E}">
        <p14:creationId xmlns:p14="http://schemas.microsoft.com/office/powerpoint/2010/main" val="263995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B1F9-AFC4-872F-DD32-C153CED1AE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3538F4-4CB4-5A17-DF52-EA8FBD86CD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959298-9550-E547-5580-90F0005C0243}"/>
              </a:ext>
            </a:extLst>
          </p:cNvPr>
          <p:cNvSpPr>
            <a:spLocks noGrp="1"/>
          </p:cNvSpPr>
          <p:nvPr>
            <p:ph type="dt" sz="half" idx="10"/>
          </p:nvPr>
        </p:nvSpPr>
        <p:spPr/>
        <p:txBody>
          <a:bodyPr/>
          <a:lstStyle/>
          <a:p>
            <a:fld id="{555E817A-78CE-44B6-9D76-F4E8D30152A5}" type="datetimeFigureOut">
              <a:rPr lang="en-US" smtClean="0"/>
              <a:t>6/27/2023</a:t>
            </a:fld>
            <a:endParaRPr lang="en-US"/>
          </a:p>
        </p:txBody>
      </p:sp>
      <p:sp>
        <p:nvSpPr>
          <p:cNvPr id="5" name="Footer Placeholder 4">
            <a:extLst>
              <a:ext uri="{FF2B5EF4-FFF2-40B4-BE49-F238E27FC236}">
                <a16:creationId xmlns:a16="http://schemas.microsoft.com/office/drawing/2014/main" id="{F147764A-4787-7E4A-3BF4-8FCA09BE9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F5E49-5A80-A84B-2925-D17963FCBBA1}"/>
              </a:ext>
            </a:extLst>
          </p:cNvPr>
          <p:cNvSpPr>
            <a:spLocks noGrp="1"/>
          </p:cNvSpPr>
          <p:nvPr>
            <p:ph type="sldNum" sz="quarter" idx="12"/>
          </p:nvPr>
        </p:nvSpPr>
        <p:spPr/>
        <p:txBody>
          <a:bodyPr/>
          <a:lstStyle/>
          <a:p>
            <a:fld id="{D5F75CBC-B421-4173-8216-EE643B64C1A9}" type="slidenum">
              <a:rPr lang="en-US" smtClean="0"/>
              <a:t>‹#›</a:t>
            </a:fld>
            <a:endParaRPr lang="en-US"/>
          </a:p>
        </p:txBody>
      </p:sp>
    </p:spTree>
    <p:extLst>
      <p:ext uri="{BB962C8B-B14F-4D97-AF65-F5344CB8AC3E}">
        <p14:creationId xmlns:p14="http://schemas.microsoft.com/office/powerpoint/2010/main" val="69400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A052-020C-71F5-B9AB-78AF12C32C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245CF-02AA-F2D9-0481-BE33F20D4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E10083-4208-8F7E-D858-6D137D6F5D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148E6D-7447-CE81-FE70-79CA2C0C5D26}"/>
              </a:ext>
            </a:extLst>
          </p:cNvPr>
          <p:cNvSpPr>
            <a:spLocks noGrp="1"/>
          </p:cNvSpPr>
          <p:nvPr>
            <p:ph type="dt" sz="half" idx="10"/>
          </p:nvPr>
        </p:nvSpPr>
        <p:spPr/>
        <p:txBody>
          <a:bodyPr/>
          <a:lstStyle/>
          <a:p>
            <a:fld id="{555E817A-78CE-44B6-9D76-F4E8D30152A5}" type="datetimeFigureOut">
              <a:rPr lang="en-US" smtClean="0"/>
              <a:t>6/27/2023</a:t>
            </a:fld>
            <a:endParaRPr lang="en-US"/>
          </a:p>
        </p:txBody>
      </p:sp>
      <p:sp>
        <p:nvSpPr>
          <p:cNvPr id="6" name="Footer Placeholder 5">
            <a:extLst>
              <a:ext uri="{FF2B5EF4-FFF2-40B4-BE49-F238E27FC236}">
                <a16:creationId xmlns:a16="http://schemas.microsoft.com/office/drawing/2014/main" id="{3E3ADC2B-5776-02FB-1FF3-8CBE6318F1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42A39-89BF-A698-EBBC-A998F645BA12}"/>
              </a:ext>
            </a:extLst>
          </p:cNvPr>
          <p:cNvSpPr>
            <a:spLocks noGrp="1"/>
          </p:cNvSpPr>
          <p:nvPr>
            <p:ph type="sldNum" sz="quarter" idx="12"/>
          </p:nvPr>
        </p:nvSpPr>
        <p:spPr/>
        <p:txBody>
          <a:bodyPr/>
          <a:lstStyle/>
          <a:p>
            <a:fld id="{D5F75CBC-B421-4173-8216-EE643B64C1A9}" type="slidenum">
              <a:rPr lang="en-US" smtClean="0"/>
              <a:t>‹#›</a:t>
            </a:fld>
            <a:endParaRPr lang="en-US"/>
          </a:p>
        </p:txBody>
      </p:sp>
    </p:spTree>
    <p:extLst>
      <p:ext uri="{BB962C8B-B14F-4D97-AF65-F5344CB8AC3E}">
        <p14:creationId xmlns:p14="http://schemas.microsoft.com/office/powerpoint/2010/main" val="152629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2CBE-BC7F-399F-8D6D-E9E0CD9F7C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90E8B2-13A3-1EC5-4926-B52664B217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16002B-C7C7-EB28-DD24-98E5DE04CA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EBD51D-923D-5174-E302-7F78904AC3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25DF0-1406-D980-9B90-E4B657E18B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2389AB-CE84-EA25-D5D0-F2634CDAC891}"/>
              </a:ext>
            </a:extLst>
          </p:cNvPr>
          <p:cNvSpPr>
            <a:spLocks noGrp="1"/>
          </p:cNvSpPr>
          <p:nvPr>
            <p:ph type="dt" sz="half" idx="10"/>
          </p:nvPr>
        </p:nvSpPr>
        <p:spPr/>
        <p:txBody>
          <a:bodyPr/>
          <a:lstStyle/>
          <a:p>
            <a:fld id="{555E817A-78CE-44B6-9D76-F4E8D30152A5}" type="datetimeFigureOut">
              <a:rPr lang="en-US" smtClean="0"/>
              <a:t>6/27/2023</a:t>
            </a:fld>
            <a:endParaRPr lang="en-US"/>
          </a:p>
        </p:txBody>
      </p:sp>
      <p:sp>
        <p:nvSpPr>
          <p:cNvPr id="8" name="Footer Placeholder 7">
            <a:extLst>
              <a:ext uri="{FF2B5EF4-FFF2-40B4-BE49-F238E27FC236}">
                <a16:creationId xmlns:a16="http://schemas.microsoft.com/office/drawing/2014/main" id="{9C6E7957-F762-E26B-BBF1-1D0C339D1E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9BEA2B-D28C-7DE4-FDF3-1C961FD0EC82}"/>
              </a:ext>
            </a:extLst>
          </p:cNvPr>
          <p:cNvSpPr>
            <a:spLocks noGrp="1"/>
          </p:cNvSpPr>
          <p:nvPr>
            <p:ph type="sldNum" sz="quarter" idx="12"/>
          </p:nvPr>
        </p:nvSpPr>
        <p:spPr/>
        <p:txBody>
          <a:bodyPr/>
          <a:lstStyle/>
          <a:p>
            <a:fld id="{D5F75CBC-B421-4173-8216-EE643B64C1A9}" type="slidenum">
              <a:rPr lang="en-US" smtClean="0"/>
              <a:t>‹#›</a:t>
            </a:fld>
            <a:endParaRPr lang="en-US"/>
          </a:p>
        </p:txBody>
      </p:sp>
    </p:spTree>
    <p:extLst>
      <p:ext uri="{BB962C8B-B14F-4D97-AF65-F5344CB8AC3E}">
        <p14:creationId xmlns:p14="http://schemas.microsoft.com/office/powerpoint/2010/main" val="289084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8E74-A87A-5A34-D5CC-A6DC7B2227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02AC0B-97A2-D52A-A560-746E0D0BE35F}"/>
              </a:ext>
            </a:extLst>
          </p:cNvPr>
          <p:cNvSpPr>
            <a:spLocks noGrp="1"/>
          </p:cNvSpPr>
          <p:nvPr>
            <p:ph type="dt" sz="half" idx="10"/>
          </p:nvPr>
        </p:nvSpPr>
        <p:spPr/>
        <p:txBody>
          <a:bodyPr/>
          <a:lstStyle/>
          <a:p>
            <a:fld id="{555E817A-78CE-44B6-9D76-F4E8D30152A5}" type="datetimeFigureOut">
              <a:rPr lang="en-US" smtClean="0"/>
              <a:t>6/27/2023</a:t>
            </a:fld>
            <a:endParaRPr lang="en-US"/>
          </a:p>
        </p:txBody>
      </p:sp>
      <p:sp>
        <p:nvSpPr>
          <p:cNvPr id="4" name="Footer Placeholder 3">
            <a:extLst>
              <a:ext uri="{FF2B5EF4-FFF2-40B4-BE49-F238E27FC236}">
                <a16:creationId xmlns:a16="http://schemas.microsoft.com/office/drawing/2014/main" id="{21C46B1B-C304-11ED-2D5A-D1D569D42E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5B140A-5948-FB3F-D49C-6255C99C984E}"/>
              </a:ext>
            </a:extLst>
          </p:cNvPr>
          <p:cNvSpPr>
            <a:spLocks noGrp="1"/>
          </p:cNvSpPr>
          <p:nvPr>
            <p:ph type="sldNum" sz="quarter" idx="12"/>
          </p:nvPr>
        </p:nvSpPr>
        <p:spPr/>
        <p:txBody>
          <a:bodyPr/>
          <a:lstStyle/>
          <a:p>
            <a:fld id="{D5F75CBC-B421-4173-8216-EE643B64C1A9}" type="slidenum">
              <a:rPr lang="en-US" smtClean="0"/>
              <a:t>‹#›</a:t>
            </a:fld>
            <a:endParaRPr lang="en-US"/>
          </a:p>
        </p:txBody>
      </p:sp>
    </p:spTree>
    <p:extLst>
      <p:ext uri="{BB962C8B-B14F-4D97-AF65-F5344CB8AC3E}">
        <p14:creationId xmlns:p14="http://schemas.microsoft.com/office/powerpoint/2010/main" val="29057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E2AEB-889A-CE7C-042A-5C94C28D1886}"/>
              </a:ext>
            </a:extLst>
          </p:cNvPr>
          <p:cNvSpPr>
            <a:spLocks noGrp="1"/>
          </p:cNvSpPr>
          <p:nvPr>
            <p:ph type="dt" sz="half" idx="10"/>
          </p:nvPr>
        </p:nvSpPr>
        <p:spPr/>
        <p:txBody>
          <a:bodyPr/>
          <a:lstStyle/>
          <a:p>
            <a:fld id="{555E817A-78CE-44B6-9D76-F4E8D30152A5}" type="datetimeFigureOut">
              <a:rPr lang="en-US" smtClean="0"/>
              <a:t>6/27/2023</a:t>
            </a:fld>
            <a:endParaRPr lang="en-US"/>
          </a:p>
        </p:txBody>
      </p:sp>
      <p:sp>
        <p:nvSpPr>
          <p:cNvPr id="3" name="Footer Placeholder 2">
            <a:extLst>
              <a:ext uri="{FF2B5EF4-FFF2-40B4-BE49-F238E27FC236}">
                <a16:creationId xmlns:a16="http://schemas.microsoft.com/office/drawing/2014/main" id="{2D66D0F1-C355-52A1-E46A-B378B456F2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218B4-638D-B1E6-B68D-7F9C2FBCB53A}"/>
              </a:ext>
            </a:extLst>
          </p:cNvPr>
          <p:cNvSpPr>
            <a:spLocks noGrp="1"/>
          </p:cNvSpPr>
          <p:nvPr>
            <p:ph type="sldNum" sz="quarter" idx="12"/>
          </p:nvPr>
        </p:nvSpPr>
        <p:spPr/>
        <p:txBody>
          <a:bodyPr/>
          <a:lstStyle/>
          <a:p>
            <a:fld id="{D5F75CBC-B421-4173-8216-EE643B64C1A9}" type="slidenum">
              <a:rPr lang="en-US" smtClean="0"/>
              <a:t>‹#›</a:t>
            </a:fld>
            <a:endParaRPr lang="en-US"/>
          </a:p>
        </p:txBody>
      </p:sp>
    </p:spTree>
    <p:extLst>
      <p:ext uri="{BB962C8B-B14F-4D97-AF65-F5344CB8AC3E}">
        <p14:creationId xmlns:p14="http://schemas.microsoft.com/office/powerpoint/2010/main" val="58025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E846-9D43-5436-07B3-BF721DAA5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A9689B-C0B8-4497-8660-EBA76E800D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A24329-508C-01BB-20B3-021AC2C53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E74B73-AE03-0A63-9221-134C9B3027DA}"/>
              </a:ext>
            </a:extLst>
          </p:cNvPr>
          <p:cNvSpPr>
            <a:spLocks noGrp="1"/>
          </p:cNvSpPr>
          <p:nvPr>
            <p:ph type="dt" sz="half" idx="10"/>
          </p:nvPr>
        </p:nvSpPr>
        <p:spPr/>
        <p:txBody>
          <a:bodyPr/>
          <a:lstStyle/>
          <a:p>
            <a:fld id="{555E817A-78CE-44B6-9D76-F4E8D30152A5}" type="datetimeFigureOut">
              <a:rPr lang="en-US" smtClean="0"/>
              <a:t>6/27/2023</a:t>
            </a:fld>
            <a:endParaRPr lang="en-US"/>
          </a:p>
        </p:txBody>
      </p:sp>
      <p:sp>
        <p:nvSpPr>
          <p:cNvPr id="6" name="Footer Placeholder 5">
            <a:extLst>
              <a:ext uri="{FF2B5EF4-FFF2-40B4-BE49-F238E27FC236}">
                <a16:creationId xmlns:a16="http://schemas.microsoft.com/office/drawing/2014/main" id="{3A863F52-8C34-489C-1894-ACF72F528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E0561-66CD-BE0D-BE49-BD582EF7A292}"/>
              </a:ext>
            </a:extLst>
          </p:cNvPr>
          <p:cNvSpPr>
            <a:spLocks noGrp="1"/>
          </p:cNvSpPr>
          <p:nvPr>
            <p:ph type="sldNum" sz="quarter" idx="12"/>
          </p:nvPr>
        </p:nvSpPr>
        <p:spPr/>
        <p:txBody>
          <a:bodyPr/>
          <a:lstStyle/>
          <a:p>
            <a:fld id="{D5F75CBC-B421-4173-8216-EE643B64C1A9}" type="slidenum">
              <a:rPr lang="en-US" smtClean="0"/>
              <a:t>‹#›</a:t>
            </a:fld>
            <a:endParaRPr lang="en-US"/>
          </a:p>
        </p:txBody>
      </p:sp>
    </p:spTree>
    <p:extLst>
      <p:ext uri="{BB962C8B-B14F-4D97-AF65-F5344CB8AC3E}">
        <p14:creationId xmlns:p14="http://schemas.microsoft.com/office/powerpoint/2010/main" val="64585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DF33-83A9-9BF4-B9DD-B1B0C9368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095E98-E18A-5687-FE1A-D126D3BC21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95C5E0-CBD0-AE0A-E88E-5CA9E0278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CB8F3-0364-6C1A-378A-A224A6900646}"/>
              </a:ext>
            </a:extLst>
          </p:cNvPr>
          <p:cNvSpPr>
            <a:spLocks noGrp="1"/>
          </p:cNvSpPr>
          <p:nvPr>
            <p:ph type="dt" sz="half" idx="10"/>
          </p:nvPr>
        </p:nvSpPr>
        <p:spPr/>
        <p:txBody>
          <a:bodyPr/>
          <a:lstStyle/>
          <a:p>
            <a:fld id="{555E817A-78CE-44B6-9D76-F4E8D30152A5}" type="datetimeFigureOut">
              <a:rPr lang="en-US" smtClean="0"/>
              <a:t>6/27/2023</a:t>
            </a:fld>
            <a:endParaRPr lang="en-US"/>
          </a:p>
        </p:txBody>
      </p:sp>
      <p:sp>
        <p:nvSpPr>
          <p:cNvPr id="6" name="Footer Placeholder 5">
            <a:extLst>
              <a:ext uri="{FF2B5EF4-FFF2-40B4-BE49-F238E27FC236}">
                <a16:creationId xmlns:a16="http://schemas.microsoft.com/office/drawing/2014/main" id="{3F5EB8EE-B990-DE00-0E6E-D74835055A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9192A-A371-7D6F-442F-5368AF2843B9}"/>
              </a:ext>
            </a:extLst>
          </p:cNvPr>
          <p:cNvSpPr>
            <a:spLocks noGrp="1"/>
          </p:cNvSpPr>
          <p:nvPr>
            <p:ph type="sldNum" sz="quarter" idx="12"/>
          </p:nvPr>
        </p:nvSpPr>
        <p:spPr/>
        <p:txBody>
          <a:bodyPr/>
          <a:lstStyle/>
          <a:p>
            <a:fld id="{D5F75CBC-B421-4173-8216-EE643B64C1A9}" type="slidenum">
              <a:rPr lang="en-US" smtClean="0"/>
              <a:t>‹#›</a:t>
            </a:fld>
            <a:endParaRPr lang="en-US"/>
          </a:p>
        </p:txBody>
      </p:sp>
    </p:spTree>
    <p:extLst>
      <p:ext uri="{BB962C8B-B14F-4D97-AF65-F5344CB8AC3E}">
        <p14:creationId xmlns:p14="http://schemas.microsoft.com/office/powerpoint/2010/main" val="2902446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C82EDD-1D49-5699-E0F0-BE2187A0D2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6604B9-D33F-5C47-931C-D76FC06AC5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581BE-A94D-868D-EB54-8E0676811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E817A-78CE-44B6-9D76-F4E8D30152A5}" type="datetimeFigureOut">
              <a:rPr lang="en-US" smtClean="0"/>
              <a:t>6/27/2023</a:t>
            </a:fld>
            <a:endParaRPr lang="en-US"/>
          </a:p>
        </p:txBody>
      </p:sp>
      <p:sp>
        <p:nvSpPr>
          <p:cNvPr id="5" name="Footer Placeholder 4">
            <a:extLst>
              <a:ext uri="{FF2B5EF4-FFF2-40B4-BE49-F238E27FC236}">
                <a16:creationId xmlns:a16="http://schemas.microsoft.com/office/drawing/2014/main" id="{F2191E27-E10E-0726-A751-9CC178D48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7ADD2D-8AD1-43B0-66AF-AD8221F93B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75CBC-B421-4173-8216-EE643B64C1A9}" type="slidenum">
              <a:rPr lang="en-US" smtClean="0"/>
              <a:t>‹#›</a:t>
            </a:fld>
            <a:endParaRPr lang="en-US"/>
          </a:p>
        </p:txBody>
      </p:sp>
    </p:spTree>
    <p:extLst>
      <p:ext uri="{BB962C8B-B14F-4D97-AF65-F5344CB8AC3E}">
        <p14:creationId xmlns:p14="http://schemas.microsoft.com/office/powerpoint/2010/main" val="1731591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wiki/Catholic_Church" TargetMode="External"/><Relationship Id="rId2" Type="http://schemas.openxmlformats.org/officeDocument/2006/relationships/hyperlink" Target="/wiki/Western_Christianity" TargetMode="External"/><Relationship Id="rId1" Type="http://schemas.openxmlformats.org/officeDocument/2006/relationships/slideLayout" Target="../slideLayouts/slideLayout2.xml"/><Relationship Id="rId6" Type="http://schemas.openxmlformats.org/officeDocument/2006/relationships/hyperlink" Target="/wiki/Protestantism" TargetMode="External"/><Relationship Id="rId5" Type="http://schemas.openxmlformats.org/officeDocument/2006/relationships/hyperlink" Target="/wiki/Criticism_of_the_Catholic_Church" TargetMode="External"/><Relationship Id="rId4" Type="http://schemas.openxmlformats.org/officeDocument/2006/relationships/hyperlink" Target="/wiki/Papa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www.biblegateway.com/passage/?search=Romans+1%3A16&amp;version=NKJV#fen-NKJV-27947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www.biblestudytools.com/john/3-17.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s://www.biblestudytools.com/bible-study/topical-studies/yeshua-deliverer-savior.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svgsilh.com/e91e63/image/32713.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tquestions.org/unconditional-election.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5" name="Rectangle 308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270546E-28FC-2F84-77DA-AAA36E89D2E6}"/>
              </a:ext>
            </a:extLst>
          </p:cNvPr>
          <p:cNvSpPr>
            <a:spLocks noGrp="1"/>
          </p:cNvSpPr>
          <p:nvPr>
            <p:ph type="title"/>
          </p:nvPr>
        </p:nvSpPr>
        <p:spPr>
          <a:xfrm>
            <a:off x="6392584" y="501651"/>
            <a:ext cx="4434720" cy="1803138"/>
          </a:xfrm>
        </p:spPr>
        <p:txBody>
          <a:bodyPr anchor="b">
            <a:normAutofit/>
          </a:bodyPr>
          <a:lstStyle/>
          <a:p>
            <a:pPr algn="ctr"/>
            <a:r>
              <a:rPr lang="en-US" sz="3900" dirty="0">
                <a:latin typeface="Algerian" panose="04020705040A02060702" pitchFamily="82" charset="0"/>
              </a:rPr>
              <a:t>Soteriology</a:t>
            </a:r>
            <a:br>
              <a:rPr lang="en-US" sz="3900" dirty="0">
                <a:latin typeface="Algerian" panose="04020705040A02060702" pitchFamily="82" charset="0"/>
              </a:rPr>
            </a:br>
            <a:r>
              <a:rPr lang="en-US" sz="3900" dirty="0">
                <a:latin typeface="Algerian" panose="04020705040A02060702" pitchFamily="82" charset="0"/>
              </a:rPr>
              <a:t>the doctrine of salvation</a:t>
            </a:r>
          </a:p>
        </p:txBody>
      </p:sp>
      <p:sp>
        <p:nvSpPr>
          <p:cNvPr id="3096" name="Rectangle 3082">
            <a:extLst>
              <a:ext uri="{FF2B5EF4-FFF2-40B4-BE49-F238E27FC236}">
                <a16:creationId xmlns:a16="http://schemas.microsoft.com/office/drawing/2014/main" id="{B5ABDEAA-B248-4182-B67C-A925338E7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008" y="252743"/>
            <a:ext cx="4739619" cy="304261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6" name="Picture 4" descr="Heretic Faith of New Age Preachers | Christian Rhetoric">
            <a:extLst>
              <a:ext uri="{FF2B5EF4-FFF2-40B4-BE49-F238E27FC236}">
                <a16:creationId xmlns:a16="http://schemas.microsoft.com/office/drawing/2014/main" id="{91D8F46B-EB83-0091-9E92-B53EDC556B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8531" y="539762"/>
            <a:ext cx="2468573" cy="2468573"/>
          </a:xfrm>
          <a:prstGeom prst="rect">
            <a:avLst/>
          </a:prstGeom>
          <a:noFill/>
          <a:extLst>
            <a:ext uri="{909E8E84-426E-40DD-AFC4-6F175D3DCCD1}">
              <a14:hiddenFill xmlns:a14="http://schemas.microsoft.com/office/drawing/2010/main">
                <a:solidFill>
                  <a:srgbClr val="FFFFFF"/>
                </a:solidFill>
              </a14:hiddenFill>
            </a:ext>
          </a:extLst>
        </p:spPr>
      </p:pic>
      <p:sp>
        <p:nvSpPr>
          <p:cNvPr id="3097" name="Rectangle 308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49" y="3548095"/>
            <a:ext cx="4739619" cy="304261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8CAF9F0C-2FF9-CF5D-6CF6-3C657FF2F740}"/>
              </a:ext>
            </a:extLst>
          </p:cNvPr>
          <p:cNvSpPr>
            <a:spLocks noGrp="1"/>
          </p:cNvSpPr>
          <p:nvPr>
            <p:ph idx="1"/>
          </p:nvPr>
        </p:nvSpPr>
        <p:spPr>
          <a:xfrm>
            <a:off x="6392583" y="2645922"/>
            <a:ext cx="4434721" cy="3710427"/>
          </a:xfrm>
        </p:spPr>
        <p:txBody>
          <a:bodyPr anchor="t">
            <a:normAutofit/>
          </a:bodyPr>
          <a:lstStyle/>
          <a:p>
            <a:pPr marL="0" indent="0" algn="ctr">
              <a:buNone/>
            </a:pPr>
            <a:endParaRPr lang="en-US" dirty="0">
              <a:latin typeface="Algerian" panose="04020705040A02060702" pitchFamily="82" charset="0"/>
            </a:endParaRPr>
          </a:p>
          <a:p>
            <a:pPr marL="0" indent="0" algn="ctr">
              <a:buNone/>
            </a:pPr>
            <a:endParaRPr lang="en-US" dirty="0">
              <a:latin typeface="Algerian" panose="04020705040A02060702" pitchFamily="82" charset="0"/>
            </a:endParaRPr>
          </a:p>
          <a:p>
            <a:pPr marL="0" indent="0" algn="ctr">
              <a:buNone/>
            </a:pPr>
            <a:r>
              <a:rPr lang="en-US" dirty="0">
                <a:latin typeface="Algerian" panose="04020705040A02060702" pitchFamily="82" charset="0"/>
              </a:rPr>
              <a:t>Total Worship Center Bible Academy</a:t>
            </a:r>
          </a:p>
          <a:p>
            <a:pPr marL="0" indent="0" algn="ctr">
              <a:buNone/>
            </a:pPr>
            <a:r>
              <a:rPr lang="en-US" dirty="0">
                <a:latin typeface="Algerian" panose="04020705040A02060702" pitchFamily="82" charset="0"/>
              </a:rPr>
              <a:t>Summer Quarter 2023</a:t>
            </a:r>
          </a:p>
          <a:p>
            <a:endParaRPr lang="en-US" sz="2000" dirty="0"/>
          </a:p>
        </p:txBody>
      </p:sp>
      <p:pic>
        <p:nvPicPr>
          <p:cNvPr id="3074" name="Picture 2" descr="Lectura GIF - Lectura - Discover &amp; Share GIFs">
            <a:extLst>
              <a:ext uri="{FF2B5EF4-FFF2-40B4-BE49-F238E27FC236}">
                <a16:creationId xmlns:a16="http://schemas.microsoft.com/office/drawing/2014/main" id="{F01F22BC-2C92-2DE2-E525-CEE6EF663F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3936" y="3835114"/>
            <a:ext cx="3082645" cy="2468573"/>
          </a:xfrm>
          <a:prstGeom prst="rect">
            <a:avLst/>
          </a:prstGeom>
          <a:noFill/>
          <a:extLst>
            <a:ext uri="{909E8E84-426E-40DD-AFC4-6F175D3DCCD1}">
              <a14:hiddenFill xmlns:a14="http://schemas.microsoft.com/office/drawing/2010/main">
                <a:solidFill>
                  <a:srgbClr val="FFFFFF"/>
                </a:solidFill>
              </a14:hiddenFill>
            </a:ext>
          </a:extLst>
        </p:spPr>
      </p:pic>
      <p:cxnSp>
        <p:nvCxnSpPr>
          <p:cNvPr id="3098" name="Straight Connector 308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658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04938-F92C-3C20-D8B9-BF1FFAA8552C}"/>
              </a:ext>
            </a:extLst>
          </p:cNvPr>
          <p:cNvSpPr>
            <a:spLocks noGrp="1"/>
          </p:cNvSpPr>
          <p:nvPr>
            <p:ph type="title"/>
          </p:nvPr>
        </p:nvSpPr>
        <p:spPr/>
        <p:txBody>
          <a:bodyPr/>
          <a:lstStyle/>
          <a:p>
            <a:r>
              <a:rPr lang="en-US" dirty="0">
                <a:latin typeface="Algerian" panose="04020705040A02060702" pitchFamily="82" charset="0"/>
              </a:rPr>
              <a:t>Introduction to soteriology</a:t>
            </a:r>
            <a:endParaRPr lang="en-US" dirty="0"/>
          </a:p>
        </p:txBody>
      </p:sp>
      <p:sp>
        <p:nvSpPr>
          <p:cNvPr id="3" name="Content Placeholder 2">
            <a:extLst>
              <a:ext uri="{FF2B5EF4-FFF2-40B4-BE49-F238E27FC236}">
                <a16:creationId xmlns:a16="http://schemas.microsoft.com/office/drawing/2014/main" id="{E2292788-496F-3B59-F703-D4403A475733}"/>
              </a:ext>
            </a:extLst>
          </p:cNvPr>
          <p:cNvSpPr>
            <a:spLocks noGrp="1" noRot="1" noMove="1" noResize="1" noEditPoints="1" noAdjustHandles="1" noChangeArrowheads="1" noChangeShapeType="1"/>
          </p:cNvSpPr>
          <p:nvPr>
            <p:ph idx="1"/>
          </p:nvPr>
        </p:nvSpPr>
        <p:spPr/>
        <p:txBody>
          <a:bodyPr/>
          <a:lstStyle/>
          <a:p>
            <a:pPr marL="0" indent="0">
              <a:buNone/>
            </a:pPr>
            <a:r>
              <a:rPr lang="en-US" dirty="0"/>
              <a:t>2</a:t>
            </a:r>
            <a:r>
              <a:rPr lang="en-US" sz="2600" dirty="0">
                <a:latin typeface="Georgia" panose="02040502050405020303" pitchFamily="18" charset="0"/>
              </a:rPr>
              <a:t>. How can biblical soteriology be developed?</a:t>
            </a:r>
          </a:p>
          <a:p>
            <a:pPr marL="0" indent="0">
              <a:buNone/>
            </a:pPr>
            <a:r>
              <a:rPr lang="en-US" sz="2600" dirty="0">
                <a:latin typeface="Georgia" panose="02040502050405020303" pitchFamily="18" charset="0"/>
              </a:rPr>
              <a:t>The study of Soteriology can be developed through the study of the Scriptures. </a:t>
            </a:r>
            <a:r>
              <a:rPr lang="en-US" sz="2600" b="0" i="0" dirty="0">
                <a:solidFill>
                  <a:srgbClr val="202122"/>
                </a:solidFill>
                <a:effectLst/>
                <a:latin typeface="Georgia" panose="02040502050405020303" pitchFamily="18" charset="0"/>
              </a:rPr>
              <a:t>Salvation theory occupies a place of special significance in many religions.</a:t>
            </a:r>
          </a:p>
          <a:p>
            <a:pPr marL="0" indent="0">
              <a:buNone/>
            </a:pPr>
            <a:r>
              <a:rPr lang="en-US" sz="2600" dirty="0">
                <a:solidFill>
                  <a:srgbClr val="202122"/>
                </a:solidFill>
                <a:latin typeface="Georgia" panose="02040502050405020303" pitchFamily="18" charset="0"/>
              </a:rPr>
              <a:t>The different Soteriology's found within the Christian traditions can be grouped in their school of study such as:</a:t>
            </a:r>
          </a:p>
          <a:p>
            <a:r>
              <a:rPr lang="en-US" sz="2600" dirty="0">
                <a:solidFill>
                  <a:srgbClr val="202122"/>
                </a:solidFill>
                <a:latin typeface="Georgia" panose="02040502050405020303" pitchFamily="18" charset="0"/>
              </a:rPr>
              <a:t>Lutheranism</a:t>
            </a:r>
          </a:p>
          <a:p>
            <a:r>
              <a:rPr lang="en-US" sz="2600" dirty="0">
                <a:solidFill>
                  <a:srgbClr val="202122"/>
                </a:solidFill>
                <a:latin typeface="Georgia" panose="02040502050405020303" pitchFamily="18" charset="0"/>
              </a:rPr>
              <a:t>Calvinism</a:t>
            </a:r>
          </a:p>
          <a:p>
            <a:r>
              <a:rPr lang="en-US" sz="2600" dirty="0">
                <a:solidFill>
                  <a:srgbClr val="202122"/>
                </a:solidFill>
                <a:latin typeface="Georgia" panose="02040502050405020303" pitchFamily="18" charset="0"/>
              </a:rPr>
              <a:t>Armenians</a:t>
            </a:r>
            <a:endParaRPr lang="en-US" sz="2600" dirty="0">
              <a:latin typeface="Georgia" panose="02040502050405020303" pitchFamily="18" charset="0"/>
            </a:endParaRPr>
          </a:p>
        </p:txBody>
      </p:sp>
    </p:spTree>
    <p:extLst>
      <p:ext uri="{BB962C8B-B14F-4D97-AF65-F5344CB8AC3E}">
        <p14:creationId xmlns:p14="http://schemas.microsoft.com/office/powerpoint/2010/main" val="2436505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1" name="Rectangle 616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C90DE8-32AE-203A-E441-88E2CC1AD402}"/>
              </a:ext>
            </a:extLst>
          </p:cNvPr>
          <p:cNvSpPr>
            <a:spLocks noGrp="1"/>
          </p:cNvSpPr>
          <p:nvPr>
            <p:ph type="title"/>
          </p:nvPr>
        </p:nvSpPr>
        <p:spPr>
          <a:xfrm>
            <a:off x="297158" y="106681"/>
            <a:ext cx="6605124" cy="1005840"/>
          </a:xfrm>
        </p:spPr>
        <p:txBody>
          <a:bodyPr>
            <a:normAutofit fontScale="90000"/>
          </a:bodyPr>
          <a:lstStyle/>
          <a:p>
            <a:br>
              <a:rPr lang="en-US" sz="3400" dirty="0">
                <a:latin typeface="Georgia" panose="02040502050405020303" pitchFamily="18" charset="0"/>
              </a:rPr>
            </a:br>
            <a:r>
              <a:rPr lang="en-US" sz="3400" dirty="0">
                <a:latin typeface="Algerian" panose="04020705040A02060702" pitchFamily="82" charset="0"/>
              </a:rPr>
              <a:t>Lutheranism</a:t>
            </a:r>
            <a:br>
              <a:rPr lang="en-US" sz="3400" dirty="0">
                <a:latin typeface="Algerian" panose="04020705040A02060702" pitchFamily="82" charset="0"/>
              </a:rPr>
            </a:br>
            <a:endParaRPr lang="en-US" sz="3400" dirty="0">
              <a:latin typeface="Algerian" panose="04020705040A02060702" pitchFamily="82" charset="0"/>
            </a:endParaRPr>
          </a:p>
        </p:txBody>
      </p:sp>
      <p:sp>
        <p:nvSpPr>
          <p:cNvPr id="3" name="Content Placeholder 2">
            <a:extLst>
              <a:ext uri="{FF2B5EF4-FFF2-40B4-BE49-F238E27FC236}">
                <a16:creationId xmlns:a16="http://schemas.microsoft.com/office/drawing/2014/main" id="{ED5F4699-4585-F189-0C58-577A4AD94446}"/>
              </a:ext>
            </a:extLst>
          </p:cNvPr>
          <p:cNvSpPr>
            <a:spLocks noGrp="1"/>
          </p:cNvSpPr>
          <p:nvPr>
            <p:ph idx="1"/>
          </p:nvPr>
        </p:nvSpPr>
        <p:spPr>
          <a:xfrm>
            <a:off x="233665" y="1112520"/>
            <a:ext cx="6732110" cy="5163019"/>
          </a:xfrm>
        </p:spPr>
        <p:txBody>
          <a:bodyPr>
            <a:noAutofit/>
          </a:bodyPr>
          <a:lstStyle/>
          <a:p>
            <a:pPr marL="0" indent="0">
              <a:buNone/>
            </a:pPr>
            <a:r>
              <a:rPr lang="en-US" sz="2100" dirty="0">
                <a:latin typeface="Georgia" panose="02040502050405020303" pitchFamily="18" charset="0"/>
              </a:rPr>
              <a:t>Martin Luther was a German priest and professor of theology who initiated the Protestant Reformation. He strongly disputed that freedom from God’s punishment of sin could be purchased with money, for that he was excommunicated from the Catholic church.</a:t>
            </a:r>
          </a:p>
          <a:p>
            <a:pPr marL="0" indent="0">
              <a:buNone/>
            </a:pPr>
            <a:r>
              <a:rPr lang="en-US" sz="2100" dirty="0">
                <a:latin typeface="Georgia" panose="02040502050405020303" pitchFamily="18" charset="0"/>
              </a:rPr>
              <a:t>Luther taught that salvation  is not earned by good deeds but received only as a free gift of God’s  grace through faith in Jesus as  redeemer from sin. Martin Luther wrote an article entitled “Sola fide </a:t>
            </a:r>
            <a:r>
              <a:rPr lang="en-US" sz="2100" dirty="0">
                <a:highlight>
                  <a:srgbClr val="FFFF00"/>
                </a:highlight>
                <a:latin typeface="Georgia" panose="02040502050405020303" pitchFamily="18" charset="0"/>
              </a:rPr>
              <a:t>– by faith alone.</a:t>
            </a:r>
          </a:p>
          <a:p>
            <a:pPr marL="0" indent="0">
              <a:buNone/>
            </a:pPr>
            <a:r>
              <a:rPr lang="en-US" sz="2100" dirty="0">
                <a:latin typeface="Georgia" panose="02040502050405020303" pitchFamily="18" charset="0"/>
              </a:rPr>
              <a:t>Luther came to understand justification as entirely the work of God based on Ephesians 2:8-10.</a:t>
            </a:r>
          </a:p>
          <a:p>
            <a:pPr marL="0" indent="0">
              <a:buNone/>
            </a:pPr>
            <a:r>
              <a:rPr lang="en-US" sz="2100" b="1" i="0" baseline="30000" dirty="0">
                <a:effectLst/>
                <a:latin typeface="system-ui"/>
              </a:rPr>
              <a:t> </a:t>
            </a:r>
            <a:r>
              <a:rPr lang="en-US" sz="1800" b="0" i="1" dirty="0">
                <a:solidFill>
                  <a:srgbClr val="FF0000"/>
                </a:solidFill>
                <a:effectLst/>
                <a:latin typeface="Abadi Extra Light" panose="020B0204020104020204" pitchFamily="34" charset="0"/>
              </a:rPr>
              <a:t>For by grace, you have been saved through faith, and that not of yourselves; it is the gift of God, not of works, lest anyone should boast. </a:t>
            </a:r>
            <a:r>
              <a:rPr lang="en-US" sz="1800" b="1" i="1" baseline="30000" dirty="0">
                <a:solidFill>
                  <a:srgbClr val="FF0000"/>
                </a:solidFill>
                <a:effectLst/>
                <a:latin typeface="Abadi Extra Light" panose="020B0204020104020204" pitchFamily="34" charset="0"/>
              </a:rPr>
              <a:t> </a:t>
            </a:r>
            <a:r>
              <a:rPr lang="en-US" sz="1800" b="0" i="1" dirty="0">
                <a:solidFill>
                  <a:srgbClr val="FF0000"/>
                </a:solidFill>
                <a:effectLst/>
                <a:latin typeface="Abadi Extra Light" panose="020B0204020104020204" pitchFamily="34" charset="0"/>
              </a:rPr>
              <a:t>For we are His workmanship, created in Christ Jesus for good works, which God prepared beforehand that we should walk in them.</a:t>
            </a:r>
            <a:endParaRPr lang="en-US" sz="1800" i="1" dirty="0">
              <a:solidFill>
                <a:srgbClr val="FF0000"/>
              </a:solidFill>
              <a:latin typeface="Abadi Extra Light" panose="020B0204020104020204" pitchFamily="34" charset="0"/>
            </a:endParaRPr>
          </a:p>
        </p:txBody>
      </p:sp>
      <p:pic>
        <p:nvPicPr>
          <p:cNvPr id="6146" name="Picture 2">
            <a:extLst>
              <a:ext uri="{FF2B5EF4-FFF2-40B4-BE49-F238E27FC236}">
                <a16:creationId xmlns:a16="http://schemas.microsoft.com/office/drawing/2014/main" id="{D41814DE-4545-4C5A-B9EC-BE4D044A47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3159"/>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23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F80F-3BDF-7C1F-A0C5-57CA47F1010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D41890B-00E3-6465-E478-318710E010D2}"/>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Protestant - a member or follower of any of the Western Christian churches that are separate from the Roman Catholic Church and follow the principles of the Reformation, including the Baptist, Presbyterian, and Lutheran churches, as well as Evangelicals.</a:t>
            </a:r>
          </a:p>
          <a:p>
            <a:r>
              <a:rPr lang="en-US" sz="2400" dirty="0">
                <a:latin typeface="Times New Roman" panose="02020603050405020304" pitchFamily="18" charset="0"/>
                <a:cs typeface="Times New Roman" panose="02020603050405020304" pitchFamily="18" charset="0"/>
              </a:rPr>
              <a:t>Reformation (protestant) -was a major movement within </a:t>
            </a:r>
            <a:r>
              <a:rPr lang="en-US" sz="2400" dirty="0">
                <a:highlight>
                  <a:srgbClr val="FFFF00"/>
                </a:highlight>
                <a:latin typeface="Times New Roman" panose="02020603050405020304" pitchFamily="18" charset="0"/>
                <a:cs typeface="Times New Roman" panose="02020603050405020304" pitchFamily="18" charset="0"/>
                <a:hlinkClick r:id="rId2" action="ppaction://hlinkfile" tooltip="Search the selection"/>
              </a:rPr>
              <a:t>Western Christianity</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16th-century Europe that posed a religious and political challenge to the </a:t>
            </a:r>
            <a:r>
              <a:rPr lang="en-US" sz="2400" dirty="0">
                <a:highlight>
                  <a:srgbClr val="FFFF00"/>
                </a:highlight>
                <a:latin typeface="Times New Roman" panose="02020603050405020304" pitchFamily="18" charset="0"/>
                <a:cs typeface="Times New Roman" panose="02020603050405020304" pitchFamily="18" charset="0"/>
                <a:hlinkClick r:id="rId3" action="ppaction://hlinkfile" tooltip="Search the selection"/>
              </a:rPr>
              <a:t>Catholic Church</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in particular to </a:t>
            </a:r>
            <a:r>
              <a:rPr lang="en-US" sz="2400" dirty="0">
                <a:latin typeface="Times New Roman" panose="02020603050405020304" pitchFamily="18" charset="0"/>
                <a:cs typeface="Times New Roman" panose="02020603050405020304" pitchFamily="18" charset="0"/>
                <a:hlinkClick r:id="rId4" action="ppaction://hlinkfile" tooltip="Search the selection"/>
              </a:rPr>
              <a:t>apostolic</a:t>
            </a:r>
            <a:r>
              <a:rPr lang="en-US" sz="2400" dirty="0">
                <a:latin typeface="Times New Roman" panose="02020603050405020304" pitchFamily="18" charset="0"/>
                <a:cs typeface="Times New Roman" panose="02020603050405020304" pitchFamily="18" charset="0"/>
              </a:rPr>
              <a:t> authority, arising from what were perceived to be </a:t>
            </a:r>
            <a:r>
              <a:rPr lang="en-US" sz="2400" dirty="0">
                <a:latin typeface="Times New Roman" panose="02020603050405020304" pitchFamily="18" charset="0"/>
                <a:cs typeface="Times New Roman" panose="02020603050405020304" pitchFamily="18" charset="0"/>
                <a:hlinkClick r:id="rId5" action="ppaction://hlinkfile" tooltip="Search the selection"/>
              </a:rPr>
              <a:t>errors, abuses, and discrepancies</a:t>
            </a:r>
            <a:r>
              <a:rPr lang="en-US" sz="2400" dirty="0">
                <a:latin typeface="Times New Roman" panose="02020603050405020304" pitchFamily="18" charset="0"/>
                <a:cs typeface="Times New Roman" panose="02020603050405020304" pitchFamily="18" charset="0"/>
              </a:rPr>
              <a:t> by the Catholic Church. The Reformation was the start of </a:t>
            </a:r>
            <a:r>
              <a:rPr lang="en-US" sz="2400" dirty="0">
                <a:latin typeface="Times New Roman" panose="02020603050405020304" pitchFamily="18" charset="0"/>
                <a:cs typeface="Times New Roman" panose="02020603050405020304" pitchFamily="18" charset="0"/>
                <a:hlinkClick r:id="rId6" action="ppaction://hlinkfile" tooltip="Search the selection"/>
              </a:rPr>
              <a:t>Protestantism</a:t>
            </a:r>
            <a:r>
              <a:rPr lang="en-US" sz="2400" dirty="0">
                <a:latin typeface="Times New Roman" panose="02020603050405020304" pitchFamily="18" charset="0"/>
                <a:cs typeface="Times New Roman" panose="02020603050405020304" pitchFamily="18" charset="0"/>
              </a:rPr>
              <a:t> and the split of the Western Church into Protestantism and what is now the Roman Catholic Church.</a:t>
            </a:r>
          </a:p>
        </p:txBody>
      </p:sp>
    </p:spTree>
    <p:extLst>
      <p:ext uri="{BB962C8B-B14F-4D97-AF65-F5344CB8AC3E}">
        <p14:creationId xmlns:p14="http://schemas.microsoft.com/office/powerpoint/2010/main" val="109005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26963-32A4-F8AC-BED9-1F4F07975BA1}"/>
              </a:ext>
            </a:extLst>
          </p:cNvPr>
          <p:cNvSpPr>
            <a:spLocks noGrp="1"/>
          </p:cNvSpPr>
          <p:nvPr>
            <p:ph type="title"/>
          </p:nvPr>
        </p:nvSpPr>
        <p:spPr>
          <a:xfrm>
            <a:off x="737664" y="723899"/>
            <a:ext cx="5586936" cy="1211582"/>
          </a:xfrm>
        </p:spPr>
        <p:txBody>
          <a:bodyPr>
            <a:normAutofit fontScale="90000"/>
          </a:bodyPr>
          <a:lstStyle/>
          <a:p>
            <a:br>
              <a:rPr lang="en-US" sz="3400" dirty="0">
                <a:latin typeface="Algerian" panose="04020705040A02060702" pitchFamily="82" charset="0"/>
              </a:rPr>
            </a:br>
            <a:r>
              <a:rPr lang="en-US" sz="3400" dirty="0">
                <a:latin typeface="Algerian" panose="04020705040A02060702" pitchFamily="82" charset="0"/>
              </a:rPr>
              <a:t>Calvinism     </a:t>
            </a:r>
            <a:br>
              <a:rPr lang="en-US" sz="3400" dirty="0">
                <a:latin typeface="Georgia" panose="02040502050405020303" pitchFamily="18" charset="0"/>
              </a:rPr>
            </a:br>
            <a:endParaRPr lang="en-US" sz="3400" dirty="0"/>
          </a:p>
        </p:txBody>
      </p:sp>
      <p:sp>
        <p:nvSpPr>
          <p:cNvPr id="3" name="Content Placeholder 2">
            <a:extLst>
              <a:ext uri="{FF2B5EF4-FFF2-40B4-BE49-F238E27FC236}">
                <a16:creationId xmlns:a16="http://schemas.microsoft.com/office/drawing/2014/main" id="{FAF1F5B4-F410-37C5-EECD-6E21D0E55AC3}"/>
              </a:ext>
            </a:extLst>
          </p:cNvPr>
          <p:cNvSpPr>
            <a:spLocks noGrp="1"/>
          </p:cNvSpPr>
          <p:nvPr>
            <p:ph idx="1"/>
          </p:nvPr>
        </p:nvSpPr>
        <p:spPr>
          <a:xfrm>
            <a:off x="213360" y="1691640"/>
            <a:ext cx="6671150" cy="4937760"/>
          </a:xfrm>
        </p:spPr>
        <p:txBody>
          <a:bodyPr>
            <a:normAutofit/>
          </a:bodyPr>
          <a:lstStyle/>
          <a:p>
            <a:pPr marL="0" indent="0">
              <a:buNone/>
            </a:pPr>
            <a:r>
              <a:rPr lang="en-US" sz="2200" dirty="0">
                <a:latin typeface="Georgia" panose="02040502050405020303" pitchFamily="18" charset="0"/>
              </a:rPr>
              <a:t>John Calvin argues that the knowledge of God is not inherent in humanity, nor can it be discovered by observing this world. The only way to obtain it is to study scripture. He believes in the trinitarian view of God. He also believe sin began with the fall of Adam and spread to all mankind. He defined justification as the acceptance by which God regards us as righteous whom he has received into grace. </a:t>
            </a:r>
          </a:p>
          <a:p>
            <a:pPr marL="0" indent="0">
              <a:buNone/>
            </a:pPr>
            <a:r>
              <a:rPr lang="en-US" sz="2200" dirty="0">
                <a:latin typeface="Georgia" panose="02040502050405020303" pitchFamily="18" charset="0"/>
              </a:rPr>
              <a:t>For Calvin, the Church was defined as </a:t>
            </a:r>
            <a:r>
              <a:rPr lang="en-US" sz="2200" dirty="0">
                <a:solidFill>
                  <a:schemeClr val="accent2">
                    <a:lumMod val="75000"/>
                  </a:schemeClr>
                </a:solidFill>
                <a:latin typeface="Georgia" panose="02040502050405020303" pitchFamily="18" charset="0"/>
              </a:rPr>
              <a:t>the body of believers who placed Christ at its head. Calvin noted that with the participation of the Holy Spirit, faith was nourished and strengthened by the Holy Communion.</a:t>
            </a:r>
          </a:p>
          <a:p>
            <a:pPr marL="0" indent="0">
              <a:buNone/>
            </a:pPr>
            <a:r>
              <a:rPr lang="en-US" sz="2200" b="0" i="0" dirty="0">
                <a:effectLst/>
                <a:latin typeface="Georgia" panose="02040502050405020303" pitchFamily="18" charset="0"/>
              </a:rPr>
              <a:t>Calvinism began with the Protestant Reformation in Switzerland. </a:t>
            </a:r>
            <a:endParaRPr lang="en-US" sz="2200" dirty="0">
              <a:latin typeface="Georgia" panose="02040502050405020303" pitchFamily="18" charset="0"/>
            </a:endParaRPr>
          </a:p>
        </p:txBody>
      </p:sp>
      <p:pic>
        <p:nvPicPr>
          <p:cNvPr id="7170" name="Picture 2" descr="Calvinism - Wikipedia">
            <a:extLst>
              <a:ext uri="{FF2B5EF4-FFF2-40B4-BE49-F238E27FC236}">
                <a16:creationId xmlns:a16="http://schemas.microsoft.com/office/drawing/2014/main" id="{A7C1C31E-D357-1A90-329E-8C9ABB271C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514"/>
          <a:stretch/>
        </p:blipFill>
        <p:spPr bwMode="auto">
          <a:xfrm>
            <a:off x="7117080" y="10"/>
            <a:ext cx="4647218" cy="555629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19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B1D2E-6C6D-5A0C-39F1-C680A19ADD42}"/>
              </a:ext>
            </a:extLst>
          </p:cNvPr>
          <p:cNvSpPr>
            <a:spLocks noGrp="1"/>
          </p:cNvSpPr>
          <p:nvPr>
            <p:ph type="title"/>
          </p:nvPr>
        </p:nvSpPr>
        <p:spPr>
          <a:xfrm>
            <a:off x="457200" y="280219"/>
            <a:ext cx="6381589" cy="707923"/>
          </a:xfrm>
        </p:spPr>
        <p:txBody>
          <a:bodyPr>
            <a:normAutofit fontScale="90000"/>
          </a:bodyPr>
          <a:lstStyle/>
          <a:p>
            <a:pPr algn="ctr"/>
            <a:br>
              <a:rPr lang="en-US" sz="1900" dirty="0">
                <a:latin typeface="Georgia" panose="02040502050405020303" pitchFamily="18" charset="0"/>
              </a:rPr>
            </a:br>
            <a:br>
              <a:rPr lang="en-US" sz="1900" dirty="0">
                <a:latin typeface="Georgia" panose="02040502050405020303" pitchFamily="18" charset="0"/>
              </a:rPr>
            </a:br>
            <a:r>
              <a:rPr lang="en-US" dirty="0">
                <a:latin typeface="Algerian" panose="04020705040A02060702" pitchFamily="82" charset="0"/>
              </a:rPr>
              <a:t>Armenians</a:t>
            </a:r>
            <a:br>
              <a:rPr lang="en-US" dirty="0">
                <a:latin typeface="Algerian" panose="04020705040A02060702" pitchFamily="82" charset="0"/>
              </a:rPr>
            </a:br>
            <a:br>
              <a:rPr lang="en-US" sz="1900" dirty="0">
                <a:latin typeface="Algerian" panose="04020705040A02060702" pitchFamily="82" charset="0"/>
              </a:rPr>
            </a:br>
            <a:endParaRPr lang="en-US" sz="1900" dirty="0">
              <a:latin typeface="Algerian" panose="04020705040A02060702" pitchFamily="82" charset="0"/>
            </a:endParaRPr>
          </a:p>
        </p:txBody>
      </p:sp>
      <p:sp>
        <p:nvSpPr>
          <p:cNvPr id="3" name="Content Placeholder 2">
            <a:extLst>
              <a:ext uri="{FF2B5EF4-FFF2-40B4-BE49-F238E27FC236}">
                <a16:creationId xmlns:a16="http://schemas.microsoft.com/office/drawing/2014/main" id="{67A75536-B684-A396-D768-7D2F2B0FE4C3}"/>
              </a:ext>
            </a:extLst>
          </p:cNvPr>
          <p:cNvSpPr>
            <a:spLocks noGrp="1"/>
          </p:cNvSpPr>
          <p:nvPr>
            <p:ph idx="1"/>
          </p:nvPr>
        </p:nvSpPr>
        <p:spPr>
          <a:xfrm>
            <a:off x="551145" y="1120877"/>
            <a:ext cx="6287645" cy="5630653"/>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Jacobus Arminius was a Dutch pastor and theologian in the late 16</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and early 17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centuries. He was taught by one of John Calvin's hand-picked successor but rejected the theology that it is God who unconditionally elects some for salvation. Instead, Arminius stated that the election of God was of believers who placed their faith in Him.</a:t>
            </a:r>
          </a:p>
          <a:p>
            <a:pPr marL="0" indent="0">
              <a:buNone/>
            </a:pPr>
            <a:r>
              <a:rPr lang="en-US" sz="2400" dirty="0">
                <a:latin typeface="Times New Roman" panose="02020603050405020304" pitchFamily="18" charset="0"/>
                <a:cs typeface="Times New Roman" panose="02020603050405020304" pitchFamily="18" charset="0"/>
              </a:rPr>
              <a:t>The Armenians belief was a mixture of Calvinism and </a:t>
            </a:r>
            <a:r>
              <a:rPr lang="en-US" sz="2400" dirty="0" err="1">
                <a:latin typeface="Times New Roman" panose="02020603050405020304" pitchFamily="18" charset="0"/>
                <a:cs typeface="Times New Roman" panose="02020603050405020304" pitchFamily="18" charset="0"/>
              </a:rPr>
              <a:t>Lutherism</a:t>
            </a:r>
            <a:r>
              <a:rPr lang="en-US" sz="2400" dirty="0">
                <a:latin typeface="Times New Roman" panose="02020603050405020304" pitchFamily="18" charset="0"/>
                <a:cs typeface="Times New Roman" panose="02020603050405020304" pitchFamily="18" charset="0"/>
              </a:rPr>
              <a:t>  who initiated the Baptist Movement. The first Baptist – called “General Baptist” because of their confession of </a:t>
            </a:r>
            <a:r>
              <a:rPr lang="en-US" sz="2400" dirty="0">
                <a:solidFill>
                  <a:srgbClr val="FF0000"/>
                </a:solidFill>
                <a:latin typeface="Times New Roman" panose="02020603050405020304" pitchFamily="18" charset="0"/>
                <a:cs typeface="Times New Roman" panose="02020603050405020304" pitchFamily="18" charset="0"/>
              </a:rPr>
              <a:t>unlimited atonement</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The doctrine states that </a:t>
            </a:r>
            <a:r>
              <a:rPr lang="en-US" sz="2400" dirty="0">
                <a:solidFill>
                  <a:srgbClr val="FF0000"/>
                </a:solidFill>
                <a:latin typeface="Times New Roman" panose="02020603050405020304" pitchFamily="18" charset="0"/>
                <a:cs typeface="Times New Roman" panose="02020603050405020304" pitchFamily="18" charset="0"/>
              </a:rPr>
              <a:t>Jesus died as a propitiation for the benefit of all humans without exception.</a:t>
            </a:r>
          </a:p>
        </p:txBody>
      </p:sp>
      <p:pic>
        <p:nvPicPr>
          <p:cNvPr id="16386" name="Picture 2" descr="Jacobus Arminius (1560-1609) – Find a Grave Gedenkstätte">
            <a:extLst>
              <a:ext uri="{FF2B5EF4-FFF2-40B4-BE49-F238E27FC236}">
                <a16:creationId xmlns:a16="http://schemas.microsoft.com/office/drawing/2014/main" id="{C5C9EFCD-C482-28AB-FB34-DDF4D29D7B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52" r="2" b="2"/>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463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E23A587-EA72-51AA-F837-95F82ADCCD57}"/>
              </a:ext>
            </a:extLst>
          </p:cNvPr>
          <p:cNvGraphicFramePr>
            <a:graphicFrameLocks noGrp="1"/>
          </p:cNvGraphicFramePr>
          <p:nvPr>
            <p:extLst>
              <p:ext uri="{D42A27DB-BD31-4B8C-83A1-F6EECF244321}">
                <p14:modId xmlns:p14="http://schemas.microsoft.com/office/powerpoint/2010/main" val="2916420213"/>
              </p:ext>
            </p:extLst>
          </p:nvPr>
        </p:nvGraphicFramePr>
        <p:xfrm>
          <a:off x="324464" y="-44245"/>
          <a:ext cx="11739717" cy="7433188"/>
        </p:xfrm>
        <a:graphic>
          <a:graphicData uri="http://schemas.openxmlformats.org/drawingml/2006/table">
            <a:tbl>
              <a:tblPr/>
              <a:tblGrid>
                <a:gridCol w="1764311">
                  <a:extLst>
                    <a:ext uri="{9D8B030D-6E8A-4147-A177-3AD203B41FA5}">
                      <a16:colId xmlns:a16="http://schemas.microsoft.com/office/drawing/2014/main" val="849623621"/>
                    </a:ext>
                  </a:extLst>
                </a:gridCol>
                <a:gridCol w="4987703">
                  <a:extLst>
                    <a:ext uri="{9D8B030D-6E8A-4147-A177-3AD203B41FA5}">
                      <a16:colId xmlns:a16="http://schemas.microsoft.com/office/drawing/2014/main" val="3547276032"/>
                    </a:ext>
                  </a:extLst>
                </a:gridCol>
                <a:gridCol w="4987703">
                  <a:extLst>
                    <a:ext uri="{9D8B030D-6E8A-4147-A177-3AD203B41FA5}">
                      <a16:colId xmlns:a16="http://schemas.microsoft.com/office/drawing/2014/main" val="3182457727"/>
                    </a:ext>
                  </a:extLst>
                </a:gridCol>
              </a:tblGrid>
              <a:tr h="571807">
                <a:tc gridSpan="3">
                  <a:txBody>
                    <a:bodyPr/>
                    <a:lstStyle/>
                    <a:p>
                      <a:pPr algn="ctr"/>
                      <a:r>
                        <a:rPr lang="en-US" sz="1800" b="0" dirty="0">
                          <a:effectLst/>
                          <a:latin typeface="Algerian" panose="04020705040A02060702" pitchFamily="82" charset="0"/>
                        </a:rPr>
                        <a:t>Calvinism and Arminianism comparison grid</a:t>
                      </a:r>
                    </a:p>
                  </a:txBody>
                  <a:tcPr marL="9551" marR="9551" marT="9551" marB="9551" anchor="ctr">
                    <a:lnL w="9525" cap="flat" cmpd="sng" algn="ctr">
                      <a:solidFill>
                        <a:srgbClr val="C0C0C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0039668"/>
                  </a:ext>
                </a:extLst>
              </a:tr>
              <a:tr h="321085">
                <a:tc>
                  <a:txBody>
                    <a:bodyPr/>
                    <a:lstStyle/>
                    <a:p>
                      <a:endParaRPr lang="en-US" sz="600">
                        <a:effectLst/>
                      </a:endParaRPr>
                    </a:p>
                  </a:txBody>
                  <a:tcPr marL="9551" marR="9551" marT="9551" marB="955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1800" b="1" dirty="0">
                          <a:effectLst/>
                        </a:rPr>
                        <a:t>CALVINISM</a:t>
                      </a:r>
                      <a:endParaRPr lang="en-US" sz="1800" dirty="0">
                        <a:effectLst/>
                      </a:endParaRPr>
                    </a:p>
                  </a:txBody>
                  <a:tcPr marL="9551" marR="9551" marT="9551" marB="955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1800" b="1" dirty="0">
                          <a:effectLst/>
                        </a:rPr>
                        <a:t>ARMINIANISM</a:t>
                      </a:r>
                      <a:endParaRPr lang="en-US" sz="1800" dirty="0">
                        <a:effectLst/>
                      </a:endParaRPr>
                    </a:p>
                  </a:txBody>
                  <a:tcPr marL="9551" marR="9551" marT="9551" marB="9551" anchor="ctr">
                    <a:lnL w="9525" cap="flat" cmpd="sng" algn="ctr">
                      <a:solidFill>
                        <a:srgbClr val="C0C0C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368995643"/>
                  </a:ext>
                </a:extLst>
              </a:tr>
              <a:tr h="1888392">
                <a:tc>
                  <a:txBody>
                    <a:bodyPr/>
                    <a:lstStyle/>
                    <a:p>
                      <a:r>
                        <a:rPr lang="en-US" sz="1800" b="1" dirty="0">
                          <a:effectLst/>
                        </a:rPr>
                        <a:t>Man</a:t>
                      </a:r>
                      <a:endParaRPr lang="en-US" sz="1800" dirty="0">
                        <a:effectLst/>
                      </a:endParaRPr>
                    </a:p>
                  </a:txBody>
                  <a:tcPr marL="9551" marR="9551" marT="9551" marB="955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1600" b="1" dirty="0">
                          <a:effectLst/>
                          <a:latin typeface="Times New Roman" panose="02020603050405020304" pitchFamily="18" charset="0"/>
                          <a:cs typeface="Times New Roman" panose="02020603050405020304" pitchFamily="18" charset="0"/>
                        </a:rPr>
                        <a:t>Total depravity</a:t>
                      </a:r>
                      <a:r>
                        <a:rPr lang="en-US" sz="1600" dirty="0">
                          <a:effectLst/>
                          <a:latin typeface="Times New Roman" panose="02020603050405020304" pitchFamily="18" charset="0"/>
                          <a:cs typeface="Times New Roman" panose="02020603050405020304" pitchFamily="18" charset="0"/>
                        </a:rPr>
                        <a:t>.  Man is completely touched/affected by sin in all that he is (in nature he is completely fallen) but is not as bad as he could be (in action, i.e., not all murder, etc.). Furthermore, this total depravity means that the unregenerate will not, of their own sinful free will, choose to receive Christ.</a:t>
                      </a:r>
                    </a:p>
                  </a:txBody>
                  <a:tcPr marL="9551" marR="9551" marT="9551" marB="9551">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1600" b="1" dirty="0">
                          <a:effectLst/>
                          <a:latin typeface="Times New Roman" panose="02020603050405020304" pitchFamily="18" charset="0"/>
                          <a:cs typeface="Times New Roman" panose="02020603050405020304" pitchFamily="18" charset="0"/>
                        </a:rPr>
                        <a:t>Free Will</a:t>
                      </a:r>
                      <a:r>
                        <a:rPr lang="en-US" sz="1600" dirty="0">
                          <a:effectLst/>
                          <a:latin typeface="Times New Roman" panose="02020603050405020304" pitchFamily="18" charset="0"/>
                          <a:cs typeface="Times New Roman" panose="02020603050405020304" pitchFamily="18" charset="0"/>
                        </a:rPr>
                        <a:t>.  Man is totally affected by sin in all that he is, but with the prompting of the Holy Spirit, the unbeliever is capable of freely choosing God. Man can be transformed by </a:t>
                      </a:r>
                    </a:p>
                    <a:p>
                      <a:pPr algn="l"/>
                      <a:r>
                        <a:rPr lang="en-US" sz="1600" dirty="0">
                          <a:effectLst/>
                          <a:latin typeface="Times New Roman" panose="02020603050405020304" pitchFamily="18" charset="0"/>
                          <a:cs typeface="Times New Roman" panose="02020603050405020304" pitchFamily="18" charset="0"/>
                        </a:rPr>
                        <a:t>God’s grace.</a:t>
                      </a:r>
                    </a:p>
                  </a:txBody>
                  <a:tcPr marL="9551" marR="9551" marT="9551" marB="9551">
                    <a:lnL w="9525" cap="flat" cmpd="sng" algn="ctr">
                      <a:solidFill>
                        <a:srgbClr val="C0C0C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673382821"/>
                  </a:ext>
                </a:extLst>
              </a:tr>
              <a:tr h="1888704">
                <a:tc>
                  <a:txBody>
                    <a:bodyPr/>
                    <a:lstStyle/>
                    <a:p>
                      <a:r>
                        <a:rPr lang="en-US" sz="1800" b="1" dirty="0">
                          <a:effectLst/>
                        </a:rPr>
                        <a:t>Election</a:t>
                      </a:r>
                      <a:endParaRPr lang="en-US" sz="1800" dirty="0">
                        <a:effectLst/>
                      </a:endParaRPr>
                    </a:p>
                  </a:txBody>
                  <a:tcPr marL="9551" marR="9551" marT="9551" marB="955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1600" b="1" dirty="0">
                          <a:effectLst/>
                          <a:latin typeface="Times New Roman" panose="02020603050405020304" pitchFamily="18" charset="0"/>
                          <a:cs typeface="Times New Roman" panose="02020603050405020304" pitchFamily="18" charset="0"/>
                        </a:rPr>
                        <a:t>Unconditional election</a:t>
                      </a:r>
                      <a:r>
                        <a:rPr lang="en-US" sz="1600" dirty="0">
                          <a:effectLst/>
                          <a:latin typeface="Times New Roman" panose="02020603050405020304" pitchFamily="18" charset="0"/>
                          <a:cs typeface="Times New Roman" panose="02020603050405020304" pitchFamily="18" charset="0"/>
                        </a:rPr>
                        <a:t>.  God elects a person based upon nothing in that person because there is nothing in him that would make him worthy of being chosen; rather, God’s election is based on what is in God. God chose us because he decided to bestow his love and grace upon us, not because we are worthy, in and of ourselves, of being saved.</a:t>
                      </a:r>
                    </a:p>
                  </a:txBody>
                  <a:tcPr marL="9551" marR="9551" marT="9551" marB="9551">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1600" b="1" dirty="0">
                          <a:effectLst/>
                          <a:latin typeface="Times New Roman" panose="02020603050405020304" pitchFamily="18" charset="0"/>
                          <a:cs typeface="Times New Roman" panose="02020603050405020304" pitchFamily="18" charset="0"/>
                        </a:rPr>
                        <a:t>Conditional Election</a:t>
                      </a:r>
                      <a:r>
                        <a:rPr lang="en-US" sz="1600" dirty="0">
                          <a:effectLst/>
                          <a:latin typeface="Times New Roman" panose="02020603050405020304" pitchFamily="18" charset="0"/>
                          <a:cs typeface="Times New Roman" panose="02020603050405020304" pitchFamily="18" charset="0"/>
                        </a:rPr>
                        <a:t>.  Election to salvation is conditioned upon God’s foreseen faith in the person. God has choses all</a:t>
                      </a:r>
                    </a:p>
                    <a:p>
                      <a:pPr algn="l"/>
                      <a:r>
                        <a:rPr lang="en-US" sz="1600" dirty="0">
                          <a:effectLst/>
                          <a:latin typeface="Times New Roman" panose="02020603050405020304" pitchFamily="18" charset="0"/>
                          <a:cs typeface="Times New Roman" panose="02020603050405020304" pitchFamily="18" charset="0"/>
                        </a:rPr>
                        <a:t>Mankind to be righteous by His grace, yet has called us to </a:t>
                      </a:r>
                    </a:p>
                    <a:p>
                      <a:pPr algn="l"/>
                      <a:r>
                        <a:rPr lang="en-US" sz="1600" dirty="0">
                          <a:effectLst/>
                          <a:latin typeface="Times New Roman" panose="02020603050405020304" pitchFamily="18" charset="0"/>
                          <a:cs typeface="Times New Roman" panose="02020603050405020304" pitchFamily="18" charset="0"/>
                        </a:rPr>
                        <a:t>Respond to that grace by exercising our God restored human</a:t>
                      </a:r>
                    </a:p>
                    <a:p>
                      <a:pPr algn="l"/>
                      <a:r>
                        <a:rPr lang="en-US" sz="1600" dirty="0">
                          <a:effectLst/>
                          <a:latin typeface="Times New Roman" panose="02020603050405020304" pitchFamily="18" charset="0"/>
                          <a:cs typeface="Times New Roman" panose="02020603050405020304" pitchFamily="18" charset="0"/>
                        </a:rPr>
                        <a:t>Freedom as a condition of fulfilling election.</a:t>
                      </a:r>
                    </a:p>
                  </a:txBody>
                  <a:tcPr marL="9551" marR="9551" marT="9551" marB="9551">
                    <a:lnL w="9525" cap="flat" cmpd="sng" algn="ctr">
                      <a:solidFill>
                        <a:srgbClr val="C0C0C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3837331009"/>
                  </a:ext>
                </a:extLst>
              </a:tr>
              <a:tr h="570662">
                <a:tc>
                  <a:txBody>
                    <a:bodyPr/>
                    <a:lstStyle/>
                    <a:p>
                      <a:r>
                        <a:rPr lang="en-US" sz="1800" b="1" dirty="0">
                          <a:effectLst/>
                        </a:rPr>
                        <a:t>Atonement</a:t>
                      </a:r>
                      <a:endParaRPr lang="en-US" sz="1800" dirty="0">
                        <a:effectLst/>
                      </a:endParaRPr>
                    </a:p>
                  </a:txBody>
                  <a:tcPr marL="9551" marR="9551" marT="9551" marB="955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1600" b="1" dirty="0">
                          <a:effectLst/>
                          <a:latin typeface="Times New Roman" panose="02020603050405020304" pitchFamily="18" charset="0"/>
                          <a:cs typeface="Times New Roman" panose="02020603050405020304" pitchFamily="18" charset="0"/>
                        </a:rPr>
                        <a:t>Limited atonement</a:t>
                      </a:r>
                      <a:r>
                        <a:rPr lang="en-US" sz="1600" dirty="0">
                          <a:effectLst/>
                          <a:latin typeface="Times New Roman" panose="02020603050405020304" pitchFamily="18" charset="0"/>
                          <a:cs typeface="Times New Roman" panose="02020603050405020304" pitchFamily="18" charset="0"/>
                        </a:rPr>
                        <a:t>.  Christ bore the sin only of the elect, not everyone who ever lived.</a:t>
                      </a:r>
                      <a:r>
                        <a:rPr lang="en-US" sz="1600" u="none" strike="noStrike" baseline="30000" dirty="0">
                          <a:solidFill>
                            <a:srgbClr val="8CA3D1"/>
                          </a:solidFill>
                          <a:effectLst/>
                          <a:latin typeface="Times New Roman" panose="02020603050405020304" pitchFamily="18" charset="0"/>
                          <a:cs typeface="Times New Roman" panose="02020603050405020304" pitchFamily="18" charset="0"/>
                        </a:rPr>
                        <a:t>1</a:t>
                      </a:r>
                      <a:endParaRPr lang="en-US" sz="1600" dirty="0">
                        <a:effectLst/>
                        <a:latin typeface="Times New Roman" panose="02020603050405020304" pitchFamily="18" charset="0"/>
                        <a:cs typeface="Times New Roman" panose="02020603050405020304" pitchFamily="18" charset="0"/>
                      </a:endParaRPr>
                    </a:p>
                  </a:txBody>
                  <a:tcPr marL="9551" marR="9551" marT="9551" marB="9551">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1600" dirty="0">
                          <a:effectLst/>
                          <a:latin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cs typeface="Times New Roman" panose="02020603050405020304" pitchFamily="18" charset="0"/>
                        </a:rPr>
                        <a:t>Universal Atonement.</a:t>
                      </a:r>
                      <a:r>
                        <a:rPr lang="en-US" sz="1600" dirty="0">
                          <a:effectLst/>
                          <a:latin typeface="Times New Roman" panose="02020603050405020304" pitchFamily="18" charset="0"/>
                          <a:cs typeface="Times New Roman" panose="02020603050405020304" pitchFamily="18" charset="0"/>
                        </a:rPr>
                        <a:t>  Jesus bore the sin of all people, the elect and the non-elect. “whosoever will”</a:t>
                      </a:r>
                    </a:p>
                  </a:txBody>
                  <a:tcPr marL="9551" marR="9551" marT="9551" marB="9551">
                    <a:lnL w="9525" cap="flat" cmpd="sng" algn="ctr">
                      <a:solidFill>
                        <a:srgbClr val="C0C0C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100826282"/>
                  </a:ext>
                </a:extLst>
              </a:tr>
              <a:tr h="1621876">
                <a:tc>
                  <a:txBody>
                    <a:bodyPr/>
                    <a:lstStyle/>
                    <a:p>
                      <a:r>
                        <a:rPr lang="en-US" sz="1800" b="1" dirty="0">
                          <a:effectLst/>
                        </a:rPr>
                        <a:t>Regeneration</a:t>
                      </a:r>
                      <a:endParaRPr lang="en-US" sz="1800" dirty="0">
                        <a:effectLst/>
                      </a:endParaRPr>
                    </a:p>
                  </a:txBody>
                  <a:tcPr marL="9551" marR="9551" marT="9551" marB="955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1600" b="1" dirty="0">
                          <a:effectLst/>
                          <a:latin typeface="Times New Roman" panose="02020603050405020304" pitchFamily="18" charset="0"/>
                          <a:cs typeface="Times New Roman" panose="02020603050405020304" pitchFamily="18" charset="0"/>
                        </a:rPr>
                        <a:t>Irresistible grace</a:t>
                      </a:r>
                      <a:r>
                        <a:rPr lang="en-US" sz="1600" dirty="0">
                          <a:effectLst/>
                          <a:latin typeface="Times New Roman" panose="02020603050405020304" pitchFamily="18" charset="0"/>
                          <a:cs typeface="Times New Roman" panose="02020603050405020304" pitchFamily="18" charset="0"/>
                        </a:rPr>
                        <a:t>.  The act of God making the person willing to receive him. It does not mean that a person cannot resist God’s will.  It means that when God moves to save/regenerate a person, the sinner cannot successfully resist God’s movement and he will be regenerated.</a:t>
                      </a:r>
                    </a:p>
                  </a:txBody>
                  <a:tcPr marL="9551" marR="9551" marT="9551" marB="9551">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1600" dirty="0">
                          <a:effectLst/>
                          <a:latin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cs typeface="Times New Roman" panose="02020603050405020304" pitchFamily="18" charset="0"/>
                        </a:rPr>
                        <a:t>Resistible Grace.  </a:t>
                      </a:r>
                      <a:r>
                        <a:rPr lang="en-US" sz="1600" dirty="0">
                          <a:effectLst/>
                          <a:latin typeface="Times New Roman" panose="02020603050405020304" pitchFamily="18" charset="0"/>
                          <a:cs typeface="Times New Roman" panose="02020603050405020304" pitchFamily="18" charset="0"/>
                        </a:rPr>
                        <a:t>The sinner can successfully resist the grace of God and not be regenerated when God convicts that person. God’s grace is free and offered without merit.</a:t>
                      </a:r>
                    </a:p>
                  </a:txBody>
                  <a:tcPr marL="9551" marR="9551" marT="9551" marB="9551">
                    <a:lnL w="9525" cap="flat" cmpd="sng" algn="ctr">
                      <a:solidFill>
                        <a:srgbClr val="C0C0C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401613935"/>
                  </a:ext>
                </a:extLst>
              </a:tr>
              <a:tr h="570662">
                <a:tc>
                  <a:txBody>
                    <a:bodyPr/>
                    <a:lstStyle/>
                    <a:p>
                      <a:r>
                        <a:rPr lang="en-US" sz="1800" b="1" dirty="0">
                          <a:effectLst/>
                        </a:rPr>
                        <a:t>Security</a:t>
                      </a:r>
                      <a:endParaRPr lang="en-US" sz="1800" dirty="0">
                        <a:effectLst/>
                      </a:endParaRPr>
                    </a:p>
                  </a:txBody>
                  <a:tcPr marL="9551" marR="9551" marT="9551" marB="955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US" sz="1600" b="1" dirty="0">
                          <a:effectLst/>
                          <a:latin typeface="Times New Roman" panose="02020603050405020304" pitchFamily="18" charset="0"/>
                          <a:cs typeface="Times New Roman" panose="02020603050405020304" pitchFamily="18" charset="0"/>
                        </a:rPr>
                        <a:t>Perseverance of the saints</a:t>
                      </a:r>
                      <a:r>
                        <a:rPr lang="en-US" sz="1600" dirty="0">
                          <a:effectLst/>
                          <a:latin typeface="Times New Roman" panose="02020603050405020304" pitchFamily="18" charset="0"/>
                          <a:cs typeface="Times New Roman" panose="02020603050405020304" pitchFamily="18" charset="0"/>
                        </a:rPr>
                        <a:t>.  We are so secure in Christ that we cannot fall away. (can’t lose their salvation)</a:t>
                      </a:r>
                    </a:p>
                  </a:txBody>
                  <a:tcPr marL="9551" marR="9551" marT="9551" marB="9551">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US" sz="1600" dirty="0">
                          <a:effectLst/>
                          <a:latin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cs typeface="Times New Roman" panose="02020603050405020304" pitchFamily="18" charset="0"/>
                        </a:rPr>
                        <a:t>Falling From Grace</a:t>
                      </a:r>
                      <a:r>
                        <a:rPr lang="en-US" sz="1600" dirty="0">
                          <a:effectLst/>
                          <a:latin typeface="Times New Roman" panose="02020603050405020304" pitchFamily="18" charset="0"/>
                          <a:cs typeface="Times New Roman" panose="02020603050405020304" pitchFamily="18" charset="0"/>
                        </a:rPr>
                        <a:t>.  It is possible to fall away from the faith and lose one’s salvation. Security in faithfulness.</a:t>
                      </a:r>
                      <a:r>
                        <a:rPr lang="en-US" sz="1600" u="none" strike="noStrike" baseline="30000" dirty="0">
                          <a:solidFill>
                            <a:srgbClr val="8CA3D1"/>
                          </a:solidFill>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cs typeface="Times New Roman" panose="02020603050405020304" pitchFamily="18" charset="0"/>
                      </a:endParaRPr>
                    </a:p>
                  </a:txBody>
                  <a:tcPr marL="9551" marR="9551" marT="9551" marB="9551">
                    <a:lnL w="9525" cap="flat" cmpd="sng" algn="ctr">
                      <a:solidFill>
                        <a:srgbClr val="C0C0C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77609922"/>
                  </a:ext>
                </a:extLst>
              </a:tr>
            </a:tbl>
          </a:graphicData>
        </a:graphic>
      </p:graphicFrame>
    </p:spTree>
    <p:extLst>
      <p:ext uri="{BB962C8B-B14F-4D97-AF65-F5344CB8AC3E}">
        <p14:creationId xmlns:p14="http://schemas.microsoft.com/office/powerpoint/2010/main" val="1921161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1" name="Freeform: Shape 13320">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31B1D2E-6C6D-5A0C-39F1-C680A19ADD42}"/>
              </a:ext>
            </a:extLst>
          </p:cNvPr>
          <p:cNvSpPr>
            <a:spLocks noGrp="1"/>
          </p:cNvSpPr>
          <p:nvPr>
            <p:ph type="title"/>
          </p:nvPr>
        </p:nvSpPr>
        <p:spPr>
          <a:xfrm>
            <a:off x="1137034" y="609600"/>
            <a:ext cx="6881026" cy="1322887"/>
          </a:xfrm>
        </p:spPr>
        <p:txBody>
          <a:bodyPr>
            <a:normAutofit/>
          </a:bodyPr>
          <a:lstStyle/>
          <a:p>
            <a:r>
              <a:rPr lang="en-US" dirty="0"/>
              <a:t> </a:t>
            </a:r>
            <a:r>
              <a:rPr lang="en-US" dirty="0">
                <a:latin typeface="Algerian" panose="04020705040A02060702" pitchFamily="82" charset="0"/>
              </a:rPr>
              <a:t>Salvation</a:t>
            </a:r>
          </a:p>
        </p:txBody>
      </p:sp>
      <p:sp>
        <p:nvSpPr>
          <p:cNvPr id="3" name="Content Placeholder 2">
            <a:extLst>
              <a:ext uri="{FF2B5EF4-FFF2-40B4-BE49-F238E27FC236}">
                <a16:creationId xmlns:a16="http://schemas.microsoft.com/office/drawing/2014/main" id="{67A75536-B684-A396-D768-7D2F2B0FE4C3}"/>
              </a:ext>
            </a:extLst>
          </p:cNvPr>
          <p:cNvSpPr>
            <a:spLocks noGrp="1"/>
          </p:cNvSpPr>
          <p:nvPr>
            <p:ph idx="1"/>
          </p:nvPr>
        </p:nvSpPr>
        <p:spPr>
          <a:xfrm>
            <a:off x="198120" y="2194102"/>
            <a:ext cx="7512865" cy="3908585"/>
          </a:xfrm>
        </p:spPr>
        <p:txBody>
          <a:bodyPr>
            <a:normAutofit/>
          </a:bodyPr>
          <a:lstStyle/>
          <a:p>
            <a:pPr marL="0" indent="0">
              <a:buNone/>
            </a:pPr>
            <a:r>
              <a:rPr lang="en-US" sz="2400" dirty="0">
                <a:latin typeface="Georgia" panose="02040502050405020303" pitchFamily="18" charset="0"/>
              </a:rPr>
              <a:t>The word salvation means “</a:t>
            </a:r>
            <a:r>
              <a:rPr lang="en-US" sz="2400" i="1" dirty="0">
                <a:latin typeface="Georgia" panose="02040502050405020303" pitchFamily="18" charset="0"/>
              </a:rPr>
              <a:t>deliverance”. </a:t>
            </a:r>
          </a:p>
          <a:p>
            <a:pPr marL="0" indent="0">
              <a:buNone/>
            </a:pPr>
            <a:r>
              <a:rPr lang="en-US" sz="2400" b="0" i="0" dirty="0">
                <a:effectLst/>
                <a:highlight>
                  <a:srgbClr val="FFFF00"/>
                </a:highlight>
                <a:latin typeface="Georgia" panose="02040502050405020303" pitchFamily="18" charset="0"/>
              </a:rPr>
              <a:t>Definition</a:t>
            </a:r>
            <a:r>
              <a:rPr lang="en-US" sz="2400" b="0" i="0" dirty="0">
                <a:effectLst/>
                <a:latin typeface="Georgia" panose="02040502050405020303" pitchFamily="18" charset="0"/>
              </a:rPr>
              <a:t>: the state of being delivered, liberation or rescue. </a:t>
            </a:r>
            <a:endParaRPr lang="en-US" sz="2400" dirty="0">
              <a:latin typeface="Georgia" panose="02040502050405020303" pitchFamily="18" charset="0"/>
            </a:endParaRPr>
          </a:p>
          <a:p>
            <a:pPr marL="0" indent="0">
              <a:buNone/>
            </a:pPr>
            <a:r>
              <a:rPr lang="en-US" sz="2400" dirty="0">
                <a:latin typeface="Georgia" panose="02040502050405020303" pitchFamily="18" charset="0"/>
              </a:rPr>
              <a:t>There are several questions we can ask ourselves regarding the word, “Salvation”:</a:t>
            </a:r>
          </a:p>
          <a:p>
            <a:r>
              <a:rPr lang="en-US" sz="2400" dirty="0">
                <a:latin typeface="Georgia" panose="02040502050405020303" pitchFamily="18" charset="0"/>
              </a:rPr>
              <a:t>W</a:t>
            </a:r>
            <a:r>
              <a:rPr lang="en-US" sz="2400" i="0" dirty="0">
                <a:effectLst/>
                <a:latin typeface="Georgia" panose="02040502050405020303" pitchFamily="18" charset="0"/>
              </a:rPr>
              <a:t>here it comes from?</a:t>
            </a:r>
          </a:p>
          <a:p>
            <a:r>
              <a:rPr lang="en-US" sz="2400" dirty="0">
                <a:latin typeface="Georgia" panose="02040502050405020303" pitchFamily="18" charset="0"/>
              </a:rPr>
              <a:t>W</a:t>
            </a:r>
            <a:r>
              <a:rPr lang="en-US" sz="2400" i="0" dirty="0">
                <a:effectLst/>
                <a:latin typeface="Georgia" panose="02040502050405020303" pitchFamily="18" charset="0"/>
              </a:rPr>
              <a:t>hat we need to be saved from?</a:t>
            </a:r>
          </a:p>
          <a:p>
            <a:r>
              <a:rPr lang="en-US" sz="2400" dirty="0">
                <a:latin typeface="Georgia" panose="02040502050405020303" pitchFamily="18" charset="0"/>
              </a:rPr>
              <a:t>W</a:t>
            </a:r>
            <a:r>
              <a:rPr lang="en-US" sz="2400" i="0" dirty="0">
                <a:effectLst/>
                <a:latin typeface="Georgia" panose="02040502050405020303" pitchFamily="18" charset="0"/>
              </a:rPr>
              <a:t>ho can offer it? </a:t>
            </a:r>
          </a:p>
          <a:p>
            <a:endParaRPr lang="en-US" sz="2400" dirty="0">
              <a:latin typeface="Georgia" panose="02040502050405020303" pitchFamily="18" charset="0"/>
            </a:endParaRPr>
          </a:p>
          <a:p>
            <a:pPr marL="0" indent="0">
              <a:buNone/>
            </a:pPr>
            <a:endParaRPr lang="en-US" sz="2000" dirty="0"/>
          </a:p>
        </p:txBody>
      </p:sp>
      <p:pic>
        <p:nvPicPr>
          <p:cNvPr id="13314" name="Picture 2" descr="easter cross religion gif pâques croix✝✝ - Free animated GIF - PicMix">
            <a:extLst>
              <a:ext uri="{FF2B5EF4-FFF2-40B4-BE49-F238E27FC236}">
                <a16:creationId xmlns:a16="http://schemas.microsoft.com/office/drawing/2014/main" id="{6853D91E-6AED-7D1D-32B2-0309379D3C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95981" y="1306235"/>
            <a:ext cx="2906973" cy="427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526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B1D2E-6C6D-5A0C-39F1-C680A19ADD42}"/>
              </a:ext>
            </a:extLst>
          </p:cNvPr>
          <p:cNvSpPr>
            <a:spLocks noGrp="1"/>
          </p:cNvSpPr>
          <p:nvPr>
            <p:ph type="title"/>
          </p:nvPr>
        </p:nvSpPr>
        <p:spPr>
          <a:xfrm>
            <a:off x="838200" y="365125"/>
            <a:ext cx="10515600" cy="1325563"/>
          </a:xfrm>
        </p:spPr>
        <p:txBody>
          <a:bodyPr>
            <a:normAutofit/>
          </a:bodyPr>
          <a:lstStyle/>
          <a:p>
            <a:r>
              <a:rPr lang="en-US" sz="5400">
                <a:latin typeface="Algerian" panose="04020705040A02060702" pitchFamily="82" charset="0"/>
              </a:rPr>
              <a:t>W</a:t>
            </a:r>
            <a:r>
              <a:rPr lang="en-US" sz="5400" i="0">
                <a:effectLst/>
                <a:latin typeface="Algerian" panose="04020705040A02060702" pitchFamily="82" charset="0"/>
              </a:rPr>
              <a:t>here it comes from?</a:t>
            </a:r>
            <a:endParaRPr lang="en-US" sz="5400">
              <a:latin typeface="Algerian" panose="04020705040A02060702" pitchFamily="82"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A75536-B684-A396-D768-7D2F2B0FE4C3}"/>
              </a:ext>
            </a:extLst>
          </p:cNvPr>
          <p:cNvSpPr>
            <a:spLocks noGrp="1"/>
          </p:cNvSpPr>
          <p:nvPr>
            <p:ph idx="1"/>
          </p:nvPr>
        </p:nvSpPr>
        <p:spPr>
          <a:xfrm>
            <a:off x="838200" y="1929384"/>
            <a:ext cx="10515600" cy="4724400"/>
          </a:xfrm>
        </p:spPr>
        <p:txBody>
          <a:bodyPr>
            <a:normAutofit/>
          </a:bodyPr>
          <a:lstStyle/>
          <a:p>
            <a:pPr marL="0" indent="0">
              <a:buNone/>
            </a:pPr>
            <a:endParaRPr lang="en-US" sz="2200" b="0" i="0" dirty="0">
              <a:effectLst/>
              <a:latin typeface="Georgia" panose="02040502050405020303" pitchFamily="18" charset="0"/>
            </a:endParaRPr>
          </a:p>
          <a:p>
            <a:pPr marL="0" indent="0">
              <a:buNone/>
            </a:pPr>
            <a:r>
              <a:rPr lang="en-US" sz="2400" b="0" i="0" dirty="0">
                <a:effectLst/>
                <a:latin typeface="Georgia" panose="02040502050405020303" pitchFamily="18" charset="0"/>
              </a:rPr>
              <a:t>In Christian circles, the word “</a:t>
            </a:r>
            <a:r>
              <a:rPr lang="en-US" sz="2400" b="1" i="0" dirty="0">
                <a:effectLst/>
                <a:latin typeface="Georgia" panose="02040502050405020303" pitchFamily="18" charset="0"/>
              </a:rPr>
              <a:t>salvation”</a:t>
            </a:r>
            <a:r>
              <a:rPr lang="en-US" sz="2400" b="0" i="0" dirty="0">
                <a:effectLst/>
                <a:latin typeface="Georgia" panose="02040502050405020303" pitchFamily="18" charset="0"/>
              </a:rPr>
              <a:t> is most often used to refer to salvation from hell. But when we study soteriology in the Bible, we find that salvation from hell is not the only meaning of the broad word “</a:t>
            </a:r>
            <a:r>
              <a:rPr lang="en-US" sz="2400" b="1" i="0" dirty="0">
                <a:effectLst/>
                <a:latin typeface="Georgia" panose="02040502050405020303" pitchFamily="18" charset="0"/>
              </a:rPr>
              <a:t>salvation</a:t>
            </a:r>
            <a:r>
              <a:rPr lang="en-US" sz="2400" b="0" i="0" dirty="0">
                <a:effectLst/>
                <a:latin typeface="Georgia" panose="02040502050405020303" pitchFamily="18" charset="0"/>
              </a:rPr>
              <a:t>”. It can mean </a:t>
            </a:r>
            <a:r>
              <a:rPr lang="en-US" sz="2400" b="1" i="0" dirty="0">
                <a:effectLst/>
                <a:latin typeface="Georgia" panose="02040502050405020303" pitchFamily="18" charset="0"/>
              </a:rPr>
              <a:t>salvation</a:t>
            </a:r>
            <a:r>
              <a:rPr lang="en-US" sz="2400" b="0" i="0" dirty="0">
                <a:effectLst/>
                <a:latin typeface="Georgia" panose="02040502050405020303" pitchFamily="18" charset="0"/>
              </a:rPr>
              <a:t> from a lot of different things, depending on the context of the word and where it is found in Scripture. It’s really important to study the biblical context of the word before interpreting it in a passage.  For example, in the Bible, the word “salvation” is used in reference to:</a:t>
            </a:r>
          </a:p>
          <a:p>
            <a:pPr fontAlgn="base">
              <a:buFont typeface="Arial" panose="020B0604020202020204" pitchFamily="34" charset="0"/>
              <a:buChar char="•"/>
            </a:pPr>
            <a:r>
              <a:rPr lang="en-US" sz="2200" b="0" i="0" dirty="0">
                <a:effectLst/>
                <a:latin typeface="Georgia" panose="02040502050405020303" pitchFamily="18" charset="0"/>
              </a:rPr>
              <a:t>Salvation from enemies (Exodus 14:13)</a:t>
            </a:r>
          </a:p>
          <a:p>
            <a:pPr fontAlgn="base">
              <a:buFont typeface="Arial" panose="020B0604020202020204" pitchFamily="34" charset="0"/>
              <a:buChar char="•"/>
            </a:pPr>
            <a:r>
              <a:rPr lang="en-US" sz="2200" b="0" i="0" dirty="0">
                <a:effectLst/>
                <a:latin typeface="Georgia" panose="02040502050405020303" pitchFamily="18" charset="0"/>
              </a:rPr>
              <a:t>Salvation from difficult circumstances (Psalm 78:22)</a:t>
            </a:r>
          </a:p>
          <a:p>
            <a:pPr fontAlgn="base">
              <a:buFont typeface="Arial" panose="020B0604020202020204" pitchFamily="34" charset="0"/>
              <a:buChar char="•"/>
            </a:pPr>
            <a:r>
              <a:rPr lang="en-US" sz="2200" b="0" i="0" dirty="0">
                <a:effectLst/>
                <a:latin typeface="Georgia" panose="02040502050405020303" pitchFamily="18" charset="0"/>
              </a:rPr>
              <a:t>Salvation from physical captivity (Psalm 53:6)</a:t>
            </a:r>
          </a:p>
          <a:p>
            <a:pPr marL="0" indent="0">
              <a:buNone/>
            </a:pPr>
            <a:endParaRPr lang="en-US" sz="2200" dirty="0">
              <a:latin typeface="Georgia" panose="02040502050405020303" pitchFamily="18" charset="0"/>
            </a:endParaRPr>
          </a:p>
        </p:txBody>
      </p:sp>
    </p:spTree>
    <p:extLst>
      <p:ext uri="{BB962C8B-B14F-4D97-AF65-F5344CB8AC3E}">
        <p14:creationId xmlns:p14="http://schemas.microsoft.com/office/powerpoint/2010/main" val="145056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Freeform: Shape 14344">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F10638-00C3-153B-7115-2010350FACFF}"/>
              </a:ext>
            </a:extLst>
          </p:cNvPr>
          <p:cNvSpPr>
            <a:spLocks noGrp="1"/>
          </p:cNvSpPr>
          <p:nvPr>
            <p:ph type="title"/>
          </p:nvPr>
        </p:nvSpPr>
        <p:spPr>
          <a:xfrm>
            <a:off x="1137034" y="609600"/>
            <a:ext cx="6881026" cy="1322887"/>
          </a:xfrm>
        </p:spPr>
        <p:txBody>
          <a:bodyPr>
            <a:normAutofit/>
          </a:bodyPr>
          <a:lstStyle/>
          <a:p>
            <a:r>
              <a:rPr lang="en-US">
                <a:latin typeface="Algerian" panose="04020705040A02060702" pitchFamily="82" charset="0"/>
              </a:rPr>
              <a:t>Salvation</a:t>
            </a:r>
          </a:p>
        </p:txBody>
      </p:sp>
      <p:sp>
        <p:nvSpPr>
          <p:cNvPr id="3" name="Content Placeholder 2">
            <a:extLst>
              <a:ext uri="{FF2B5EF4-FFF2-40B4-BE49-F238E27FC236}">
                <a16:creationId xmlns:a16="http://schemas.microsoft.com/office/drawing/2014/main" id="{49BE8BE1-72AB-138A-391F-ABD5C3A79298}"/>
              </a:ext>
            </a:extLst>
          </p:cNvPr>
          <p:cNvSpPr>
            <a:spLocks noGrp="1"/>
          </p:cNvSpPr>
          <p:nvPr>
            <p:ph idx="1"/>
          </p:nvPr>
        </p:nvSpPr>
        <p:spPr>
          <a:xfrm>
            <a:off x="489046" y="2194102"/>
            <a:ext cx="7221939" cy="3908585"/>
          </a:xfrm>
        </p:spPr>
        <p:txBody>
          <a:bodyPr>
            <a:normAutofit/>
          </a:bodyPr>
          <a:lstStyle/>
          <a:p>
            <a:pPr fontAlgn="base">
              <a:buFont typeface="Arial" panose="020B0604020202020204" pitchFamily="34" charset="0"/>
              <a:buChar char="•"/>
            </a:pPr>
            <a:r>
              <a:rPr lang="en-US" sz="2400" b="0" i="0" dirty="0">
                <a:effectLst/>
                <a:latin typeface="Georgia" panose="02040502050405020303" pitchFamily="18" charset="0"/>
              </a:rPr>
              <a:t>The future blessings of the Messiah’s Kingdom (Isaiah 25:9)</a:t>
            </a:r>
          </a:p>
          <a:p>
            <a:pPr fontAlgn="base">
              <a:buFont typeface="Arial" panose="020B0604020202020204" pitchFamily="34" charset="0"/>
              <a:buChar char="•"/>
            </a:pPr>
            <a:r>
              <a:rPr lang="en-US" sz="2400" b="0" i="0" dirty="0">
                <a:effectLst/>
                <a:latin typeface="Georgia" panose="02040502050405020303" pitchFamily="18" charset="0"/>
              </a:rPr>
              <a:t>Saved from sins (Romans 1:16)</a:t>
            </a:r>
            <a:endParaRPr lang="en-US" sz="2400" dirty="0">
              <a:latin typeface="Georgia" panose="02040502050405020303" pitchFamily="18" charset="0"/>
            </a:endParaRPr>
          </a:p>
          <a:p>
            <a:pPr fontAlgn="base">
              <a:buFont typeface="Arial" panose="020B0604020202020204" pitchFamily="34" charset="0"/>
              <a:buChar char="•"/>
            </a:pPr>
            <a:r>
              <a:rPr lang="en-US" sz="2400" b="0" i="0" dirty="0">
                <a:effectLst/>
                <a:latin typeface="Georgia" panose="02040502050405020303" pitchFamily="18" charset="0"/>
              </a:rPr>
              <a:t>Delivered from the power of sin (Philippians 2:12-13)</a:t>
            </a:r>
          </a:p>
          <a:p>
            <a:pPr fontAlgn="base">
              <a:buFont typeface="Arial" panose="020B0604020202020204" pitchFamily="34" charset="0"/>
              <a:buChar char="•"/>
            </a:pPr>
            <a:r>
              <a:rPr lang="en-US" sz="2400" b="0" i="0" dirty="0">
                <a:effectLst/>
                <a:latin typeface="Georgia" panose="02040502050405020303" pitchFamily="18" charset="0"/>
              </a:rPr>
              <a:t>Delivered from the presence of sin (Romans 13:11)</a:t>
            </a:r>
          </a:p>
          <a:p>
            <a:pPr fontAlgn="base">
              <a:buFont typeface="Arial" panose="020B0604020202020204" pitchFamily="34" charset="0"/>
              <a:buChar char="•"/>
            </a:pPr>
            <a:r>
              <a:rPr lang="en-US" sz="2400" b="0" i="0" dirty="0">
                <a:effectLst/>
                <a:latin typeface="Georgia" panose="02040502050405020303" pitchFamily="18" charset="0"/>
              </a:rPr>
              <a:t>Saved from a storm (Matthew 8:25)</a:t>
            </a:r>
          </a:p>
          <a:p>
            <a:pPr fontAlgn="base">
              <a:buFont typeface="Arial" panose="020B0604020202020204" pitchFamily="34" charset="0"/>
              <a:buChar char="•"/>
            </a:pPr>
            <a:r>
              <a:rPr lang="en-US" sz="2400" b="0" i="0" dirty="0">
                <a:effectLst/>
                <a:latin typeface="Georgia" panose="02040502050405020303" pitchFamily="18" charset="0"/>
              </a:rPr>
              <a:t>Healed from a physical sickness (James 5:15)</a:t>
            </a:r>
          </a:p>
          <a:p>
            <a:pPr marL="0" indent="0">
              <a:buNone/>
            </a:pPr>
            <a:endParaRPr lang="en-US" sz="2000" dirty="0"/>
          </a:p>
        </p:txBody>
      </p:sp>
      <p:pic>
        <p:nvPicPr>
          <p:cNvPr id="14338" name="Picture 2" descr="easter cross religion gif pâques croix✝✝ - Free animated GIF - PicMix">
            <a:extLst>
              <a:ext uri="{FF2B5EF4-FFF2-40B4-BE49-F238E27FC236}">
                <a16:creationId xmlns:a16="http://schemas.microsoft.com/office/drawing/2014/main" id="{C87B48D9-3AB7-53F6-5560-FDC3AB176F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95981" y="1306235"/>
            <a:ext cx="2906973" cy="427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168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razil landscape">
            <a:extLst>
              <a:ext uri="{FF2B5EF4-FFF2-40B4-BE49-F238E27FC236}">
                <a16:creationId xmlns:a16="http://schemas.microsoft.com/office/drawing/2014/main" id="{465F8F14-DEC6-9567-91F4-0C06213ACAE9}"/>
              </a:ext>
            </a:extLst>
          </p:cNvPr>
          <p:cNvPicPr>
            <a:picLocks noChangeAspect="1"/>
          </p:cNvPicPr>
          <p:nvPr/>
        </p:nvPicPr>
        <p:blipFill rotWithShape="1">
          <a:blip r:embed="rId2"/>
          <a:srcRect l="48555" r="22037"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FDF84E71-2A73-8D5D-E217-32F2F352060A}"/>
              </a:ext>
            </a:extLst>
          </p:cNvPr>
          <p:cNvSpPr>
            <a:spLocks noGrp="1"/>
          </p:cNvSpPr>
          <p:nvPr>
            <p:ph type="title"/>
          </p:nvPr>
        </p:nvSpPr>
        <p:spPr>
          <a:xfrm>
            <a:off x="1137034" y="609600"/>
            <a:ext cx="6831188" cy="1322887"/>
          </a:xfrm>
        </p:spPr>
        <p:txBody>
          <a:bodyPr>
            <a:normAutofit fontScale="90000"/>
          </a:bodyPr>
          <a:lstStyle/>
          <a:p>
            <a:pPr algn="ctr"/>
            <a:br>
              <a:rPr lang="en-US" sz="2100" b="0" i="0" dirty="0">
                <a:effectLst/>
                <a:latin typeface="Algerian" panose="04020705040A02060702" pitchFamily="82" charset="0"/>
              </a:rPr>
            </a:br>
            <a:r>
              <a:rPr lang="en-US" sz="4000" b="0" i="0" dirty="0">
                <a:effectLst/>
                <a:latin typeface="Algerian" panose="04020705040A02060702" pitchFamily="82" charset="0"/>
              </a:rPr>
              <a:t>Soteriology In Regard To </a:t>
            </a:r>
            <a:br>
              <a:rPr lang="en-US" sz="4000" b="0" i="0" dirty="0">
                <a:effectLst/>
                <a:latin typeface="Algerian" panose="04020705040A02060702" pitchFamily="82" charset="0"/>
              </a:rPr>
            </a:br>
            <a:r>
              <a:rPr lang="en-US" sz="4000" b="0" i="0" dirty="0">
                <a:effectLst/>
                <a:latin typeface="Algerian" panose="04020705040A02060702" pitchFamily="82" charset="0"/>
              </a:rPr>
              <a:t>Salvation From Sin</a:t>
            </a:r>
            <a:br>
              <a:rPr lang="en-US" sz="2100" b="0" i="0" dirty="0">
                <a:effectLst/>
                <a:latin typeface="DinProBlack"/>
              </a:rPr>
            </a:br>
            <a:endParaRPr lang="en-US" sz="2100" dirty="0"/>
          </a:p>
        </p:txBody>
      </p:sp>
      <p:sp>
        <p:nvSpPr>
          <p:cNvPr id="3" name="Content Placeholder 2">
            <a:extLst>
              <a:ext uri="{FF2B5EF4-FFF2-40B4-BE49-F238E27FC236}">
                <a16:creationId xmlns:a16="http://schemas.microsoft.com/office/drawing/2014/main" id="{8C5E8B12-AA6F-5D77-62F6-B365292BCA82}"/>
              </a:ext>
            </a:extLst>
          </p:cNvPr>
          <p:cNvSpPr>
            <a:spLocks noGrp="1"/>
          </p:cNvSpPr>
          <p:nvPr>
            <p:ph idx="1"/>
          </p:nvPr>
        </p:nvSpPr>
        <p:spPr>
          <a:xfrm>
            <a:off x="300624" y="2194102"/>
            <a:ext cx="7866345" cy="4557427"/>
          </a:xfrm>
        </p:spPr>
        <p:txBody>
          <a:bodyPr>
            <a:normAutofit lnSpcReduction="10000"/>
          </a:bodyPr>
          <a:lstStyle/>
          <a:p>
            <a:pPr marL="0" indent="0">
              <a:buNone/>
            </a:pPr>
            <a:r>
              <a:rPr lang="en-US" sz="2400" b="0" i="0" dirty="0">
                <a:effectLst/>
                <a:latin typeface="Georgia" panose="02040502050405020303" pitchFamily="18" charset="0"/>
                <a:cs typeface="Times New Roman" panose="02020603050405020304" pitchFamily="18" charset="0"/>
              </a:rPr>
              <a:t>Salvation is deliverance from the consequences of sin. Sin separates us from God and incurs his wrath, but anyone who’s made peace with Him shouldn’t fear death. If you’re saved don’t fear Satan’s clutches. A relationship with Jesus gives you the path to everlasting life! If you’ve turned from sin and follow Jesus, you can rest easy! Heaven is waiting for ALL those who die in Christ!</a:t>
            </a:r>
          </a:p>
          <a:p>
            <a:pPr marL="0" indent="0">
              <a:buNone/>
            </a:pPr>
            <a:r>
              <a:rPr lang="en-US" sz="2400" b="0" i="0" dirty="0">
                <a:effectLst/>
                <a:latin typeface="Georgia" panose="02040502050405020303" pitchFamily="18" charset="0"/>
              </a:rPr>
              <a:t>Scripture tells us salvation is the gracious, undeserved gift of God and the only path is through faith in Jesus Christ. We receive salvation through faith, first by hearing the gospel. The next step is when we decide to believe and trust the Lord Jesus. Our relationship with God on earth means we continue that relationship eternally in heaven.</a:t>
            </a:r>
            <a:endParaRPr lang="en-US" sz="2400" dirty="0">
              <a:latin typeface="Georgia" panose="02040502050405020303" pitchFamily="18" charset="0"/>
            </a:endParaRPr>
          </a:p>
          <a:p>
            <a:pPr marL="0" indent="0">
              <a:buNone/>
            </a:pPr>
            <a:endParaRPr lang="en-US" sz="190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427540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oteriology Archives - Apostles Creed">
            <a:extLst>
              <a:ext uri="{FF2B5EF4-FFF2-40B4-BE49-F238E27FC236}">
                <a16:creationId xmlns:a16="http://schemas.microsoft.com/office/drawing/2014/main" id="{DF9CD233-1D46-ED5C-73BC-61006CE756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18" r="5" b="4532"/>
          <a:stretch/>
        </p:blipFill>
        <p:spPr bwMode="auto">
          <a:xfrm>
            <a:off x="838200" y="233807"/>
            <a:ext cx="10468866" cy="6122543"/>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800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039BF9-9DD5-27AC-F8C5-919022718172}"/>
              </a:ext>
            </a:extLst>
          </p:cNvPr>
          <p:cNvSpPr>
            <a:spLocks noGrp="1"/>
          </p:cNvSpPr>
          <p:nvPr>
            <p:ph type="title"/>
          </p:nvPr>
        </p:nvSpPr>
        <p:spPr>
          <a:xfrm>
            <a:off x="457201" y="502020"/>
            <a:ext cx="6002912" cy="1098180"/>
          </a:xfrm>
        </p:spPr>
        <p:txBody>
          <a:bodyPr anchor="b">
            <a:normAutofit/>
          </a:bodyPr>
          <a:lstStyle/>
          <a:p>
            <a:pPr algn="ctr"/>
            <a:r>
              <a:rPr lang="en-US" sz="4000" dirty="0">
                <a:latin typeface="Algerian" panose="04020705040A02060702" pitchFamily="82" charset="0"/>
              </a:rPr>
              <a:t>Reference Scriptures</a:t>
            </a:r>
          </a:p>
        </p:txBody>
      </p:sp>
      <p:sp>
        <p:nvSpPr>
          <p:cNvPr id="3" name="Content Placeholder 2">
            <a:extLst>
              <a:ext uri="{FF2B5EF4-FFF2-40B4-BE49-F238E27FC236}">
                <a16:creationId xmlns:a16="http://schemas.microsoft.com/office/drawing/2014/main" id="{EB726696-3F28-B11D-4184-4FD5894B8224}"/>
              </a:ext>
            </a:extLst>
          </p:cNvPr>
          <p:cNvSpPr>
            <a:spLocks noGrp="1"/>
          </p:cNvSpPr>
          <p:nvPr>
            <p:ph idx="1"/>
          </p:nvPr>
        </p:nvSpPr>
        <p:spPr>
          <a:xfrm>
            <a:off x="182881" y="1795692"/>
            <a:ext cx="7626714" cy="4909908"/>
          </a:xfrm>
        </p:spPr>
        <p:txBody>
          <a:bodyPr anchor="t">
            <a:normAutofit/>
          </a:bodyPr>
          <a:lstStyle/>
          <a:p>
            <a:pPr marL="0" indent="0">
              <a:buNone/>
            </a:pPr>
            <a:r>
              <a:rPr lang="en-US" sz="2200" b="0" i="0" dirty="0">
                <a:effectLst/>
                <a:latin typeface="Georgia" panose="02040502050405020303" pitchFamily="18" charset="0"/>
              </a:rPr>
              <a:t>Ephesians 2:5, 8 </a:t>
            </a:r>
            <a:r>
              <a:rPr lang="en-US" sz="2200" b="0" i="0" dirty="0">
                <a:solidFill>
                  <a:srgbClr val="FF0000"/>
                </a:solidFill>
                <a:effectLst/>
                <a:latin typeface="Georgia" panose="02040502050405020303" pitchFamily="18" charset="0"/>
              </a:rPr>
              <a:t>-</a:t>
            </a:r>
            <a:r>
              <a:rPr lang="en-US" sz="2200" b="1" i="0" baseline="30000" dirty="0">
                <a:solidFill>
                  <a:srgbClr val="FF0000"/>
                </a:solidFill>
                <a:effectLst/>
                <a:latin typeface="Georgia" panose="02040502050405020303" pitchFamily="18" charset="0"/>
              </a:rPr>
              <a:t> 5 </a:t>
            </a:r>
            <a:r>
              <a:rPr lang="en-US" sz="2200" b="0" i="0" dirty="0">
                <a:solidFill>
                  <a:srgbClr val="FF0000"/>
                </a:solidFill>
                <a:effectLst/>
                <a:latin typeface="Georgia" panose="02040502050405020303" pitchFamily="18" charset="0"/>
              </a:rPr>
              <a:t>even when we were dead in trespasses, made us alive together with Christ (by grace you have been saved)’……….. </a:t>
            </a:r>
            <a:r>
              <a:rPr lang="en-US" sz="2200" b="1" i="0" baseline="30000" dirty="0">
                <a:solidFill>
                  <a:srgbClr val="FF0000"/>
                </a:solidFill>
                <a:effectLst/>
                <a:latin typeface="Georgia" panose="02040502050405020303" pitchFamily="18" charset="0"/>
              </a:rPr>
              <a:t>8 </a:t>
            </a:r>
            <a:r>
              <a:rPr lang="en-US" sz="2200" b="0" i="0" dirty="0">
                <a:solidFill>
                  <a:srgbClr val="FF0000"/>
                </a:solidFill>
                <a:effectLst/>
                <a:latin typeface="Georgia" panose="02040502050405020303" pitchFamily="18" charset="0"/>
              </a:rPr>
              <a:t>For by grace you have been saved through faith, and that not of yourselves; </a:t>
            </a:r>
            <a:r>
              <a:rPr lang="en-US" sz="2200" b="0" i="1" dirty="0">
                <a:solidFill>
                  <a:srgbClr val="FF0000"/>
                </a:solidFill>
                <a:effectLst/>
                <a:latin typeface="Georgia" panose="02040502050405020303" pitchFamily="18" charset="0"/>
              </a:rPr>
              <a:t>it is</a:t>
            </a:r>
            <a:r>
              <a:rPr lang="en-US" sz="2200" b="0" i="0" dirty="0">
                <a:solidFill>
                  <a:srgbClr val="FF0000"/>
                </a:solidFill>
                <a:effectLst/>
                <a:latin typeface="Georgia" panose="02040502050405020303" pitchFamily="18" charset="0"/>
              </a:rPr>
              <a:t> the gift of God,</a:t>
            </a:r>
          </a:p>
          <a:p>
            <a:pPr marL="0" indent="0">
              <a:buNone/>
            </a:pPr>
            <a:endParaRPr lang="en-US" sz="2200" b="0" i="0" dirty="0">
              <a:effectLst/>
              <a:latin typeface="Georgia" panose="02040502050405020303" pitchFamily="18" charset="0"/>
            </a:endParaRPr>
          </a:p>
          <a:p>
            <a:pPr marL="0" indent="0">
              <a:buNone/>
            </a:pPr>
            <a:r>
              <a:rPr lang="en-US" sz="2200" b="0" i="0" dirty="0">
                <a:effectLst/>
                <a:latin typeface="Georgia" panose="02040502050405020303" pitchFamily="18" charset="0"/>
              </a:rPr>
              <a:t>Acts 4:12, </a:t>
            </a:r>
            <a:r>
              <a:rPr lang="en-US" sz="2200" b="1" i="0" baseline="30000" dirty="0">
                <a:solidFill>
                  <a:srgbClr val="FF0000"/>
                </a:solidFill>
                <a:effectLst/>
                <a:latin typeface="Georgia" panose="02040502050405020303" pitchFamily="18" charset="0"/>
              </a:rPr>
              <a:t> </a:t>
            </a:r>
            <a:r>
              <a:rPr lang="en-US" sz="2200" b="0" i="0" dirty="0">
                <a:solidFill>
                  <a:srgbClr val="FF0000"/>
                </a:solidFill>
                <a:effectLst/>
                <a:latin typeface="Georgia" panose="02040502050405020303" pitchFamily="18" charset="0"/>
              </a:rPr>
              <a:t>Nor is there salvation in any other, for there is no other name under heaven given among men by which we must be saved.”</a:t>
            </a:r>
          </a:p>
          <a:p>
            <a:pPr marL="0" indent="0">
              <a:buNone/>
            </a:pPr>
            <a:endParaRPr lang="en-US" sz="2200" b="0" i="0" dirty="0">
              <a:solidFill>
                <a:srgbClr val="FF0000"/>
              </a:solidFill>
              <a:effectLst/>
              <a:latin typeface="Georgia" panose="02040502050405020303" pitchFamily="18" charset="0"/>
            </a:endParaRPr>
          </a:p>
          <a:p>
            <a:pPr marL="0" indent="0">
              <a:buNone/>
            </a:pPr>
            <a:r>
              <a:rPr lang="en-US" sz="2200" b="0" i="0" dirty="0">
                <a:effectLst/>
                <a:latin typeface="Georgia" panose="02040502050405020303" pitchFamily="18" charset="0"/>
              </a:rPr>
              <a:t>Romans 1:16, </a:t>
            </a:r>
            <a:r>
              <a:rPr lang="en-US" sz="2200" b="1" i="0" baseline="30000" dirty="0">
                <a:effectLst/>
                <a:latin typeface="Georgia" panose="02040502050405020303" pitchFamily="18" charset="0"/>
              </a:rPr>
              <a:t> </a:t>
            </a:r>
            <a:r>
              <a:rPr lang="en-US" sz="2200" b="0" i="0" dirty="0">
                <a:solidFill>
                  <a:srgbClr val="FF0000"/>
                </a:solidFill>
                <a:effectLst/>
                <a:latin typeface="Georgia" panose="02040502050405020303" pitchFamily="18" charset="0"/>
              </a:rPr>
              <a:t>For I am not ashamed of the gospel </a:t>
            </a:r>
            <a:r>
              <a:rPr lang="en-US" sz="2200" b="0" i="0" baseline="30000" dirty="0">
                <a:solidFill>
                  <a:srgbClr val="FF0000"/>
                </a:solidFill>
                <a:effectLst/>
                <a:latin typeface="Georgia" panose="02040502050405020303" pitchFamily="18" charset="0"/>
              </a:rPr>
              <a:t>[</a:t>
            </a:r>
            <a:r>
              <a:rPr lang="en-US" sz="2200" b="0" i="0" baseline="30000" dirty="0">
                <a:solidFill>
                  <a:srgbClr val="FF0000"/>
                </a:solidFill>
                <a:effectLst/>
                <a:latin typeface="Georgia" panose="02040502050405020303" pitchFamily="18" charset="0"/>
                <a:hlinkClick r:id="rId2" tooltip="See footnote a">
                  <a:extLst>
                    <a:ext uri="{A12FA001-AC4F-418D-AE19-62706E023703}">
                      <ahyp:hlinkClr xmlns:ahyp="http://schemas.microsoft.com/office/drawing/2018/hyperlinkcolor" val="tx"/>
                    </a:ext>
                  </a:extLst>
                </a:hlinkClick>
              </a:rPr>
              <a:t>a</a:t>
            </a:r>
            <a:r>
              <a:rPr lang="en-US" sz="2200" b="0" i="0" baseline="30000" dirty="0">
                <a:solidFill>
                  <a:srgbClr val="FF0000"/>
                </a:solidFill>
                <a:effectLst/>
                <a:latin typeface="Georgia" panose="02040502050405020303" pitchFamily="18" charset="0"/>
              </a:rPr>
              <a:t>]</a:t>
            </a:r>
            <a:r>
              <a:rPr lang="en-US" sz="2200" b="0" i="0" dirty="0">
                <a:solidFill>
                  <a:srgbClr val="FF0000"/>
                </a:solidFill>
                <a:effectLst/>
                <a:latin typeface="Georgia" panose="02040502050405020303" pitchFamily="18" charset="0"/>
              </a:rPr>
              <a:t>of Christ, for it is the power of God to salvation for everyone who believes, for the Jew first and also for the Greek.</a:t>
            </a:r>
            <a:endParaRPr lang="en-US" sz="2200" dirty="0">
              <a:solidFill>
                <a:srgbClr val="FF0000"/>
              </a:solidFill>
              <a:latin typeface="Georgia" panose="02040502050405020303" pitchFamily="18" charset="0"/>
            </a:endParaRPr>
          </a:p>
        </p:txBody>
      </p:sp>
      <p:sp>
        <p:nvSpPr>
          <p:cNvPr id="9225" name="Rectangle 922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9" name="Rectangle 922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1" name="Rectangle 923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descr="Bíblia GIF - Bíblia - Discover &amp; Share GIFs">
            <a:extLst>
              <a:ext uri="{FF2B5EF4-FFF2-40B4-BE49-F238E27FC236}">
                <a16:creationId xmlns:a16="http://schemas.microsoft.com/office/drawing/2014/main" id="{45498A37-309B-1821-809E-391B50AF6C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23333" y="1795691"/>
            <a:ext cx="3123164" cy="329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834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9" name="Freeform: Shape 15368">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57C6DE8-2765-5455-C41A-F54DD4176D11}"/>
              </a:ext>
            </a:extLst>
          </p:cNvPr>
          <p:cNvSpPr>
            <a:spLocks noGrp="1"/>
          </p:cNvSpPr>
          <p:nvPr>
            <p:ph type="title"/>
          </p:nvPr>
        </p:nvSpPr>
        <p:spPr>
          <a:xfrm>
            <a:off x="1137034" y="609600"/>
            <a:ext cx="6881026" cy="1322887"/>
          </a:xfrm>
        </p:spPr>
        <p:txBody>
          <a:bodyPr>
            <a:normAutofit/>
          </a:bodyPr>
          <a:lstStyle/>
          <a:p>
            <a:r>
              <a:rPr lang="en-US" dirty="0">
                <a:latin typeface="Algerian" panose="04020705040A02060702" pitchFamily="82" charset="0"/>
              </a:rPr>
              <a:t>How are we saved?</a:t>
            </a:r>
          </a:p>
        </p:txBody>
      </p:sp>
      <p:sp>
        <p:nvSpPr>
          <p:cNvPr id="3" name="Content Placeholder 2">
            <a:extLst>
              <a:ext uri="{FF2B5EF4-FFF2-40B4-BE49-F238E27FC236}">
                <a16:creationId xmlns:a16="http://schemas.microsoft.com/office/drawing/2014/main" id="{9B91E355-EBE3-66A8-7BED-DE9E7E2D34ED}"/>
              </a:ext>
            </a:extLst>
          </p:cNvPr>
          <p:cNvSpPr>
            <a:spLocks noGrp="1"/>
          </p:cNvSpPr>
          <p:nvPr>
            <p:ph idx="1"/>
          </p:nvPr>
        </p:nvSpPr>
        <p:spPr>
          <a:xfrm>
            <a:off x="167640" y="1932487"/>
            <a:ext cx="7850420" cy="4788353"/>
          </a:xfrm>
        </p:spPr>
        <p:txBody>
          <a:bodyPr>
            <a:normAutofit/>
          </a:bodyPr>
          <a:lstStyle/>
          <a:p>
            <a:pPr marL="0" indent="0">
              <a:buNone/>
            </a:pPr>
            <a:r>
              <a:rPr lang="en-US" sz="2000" dirty="0">
                <a:latin typeface="Georgia" panose="02040502050405020303" pitchFamily="18" charset="0"/>
              </a:rPr>
              <a:t>We are saved by the shed blood of Jesus Christ through faith and repentance. Also humbling ourselves.</a:t>
            </a:r>
          </a:p>
          <a:p>
            <a:pPr marL="0" indent="0">
              <a:buNone/>
            </a:pPr>
            <a:r>
              <a:rPr lang="en-US" sz="2000" b="0" i="0" dirty="0">
                <a:effectLst/>
                <a:latin typeface="Georgia" panose="02040502050405020303" pitchFamily="18" charset="0"/>
              </a:rPr>
              <a:t>We can’t earn it or pay for it. All we can do is accept that Jesus came to earth to put things right again. He came to restore the brokenness within our soul. </a:t>
            </a:r>
            <a:br>
              <a:rPr lang="en-US" sz="2000" dirty="0">
                <a:latin typeface="Georgia" panose="02040502050405020303" pitchFamily="18" charset="0"/>
              </a:rPr>
            </a:br>
            <a:r>
              <a:rPr lang="en-US" sz="2000" i="0" dirty="0">
                <a:effectLst/>
                <a:latin typeface="Georgia" panose="02040502050405020303" pitchFamily="18" charset="0"/>
              </a:rPr>
              <a:t>God’s purpose in saving men has always been so that we will not die in bondage. He wants to redeem us with his great love, show us His grace, and bring us all to know Him. </a:t>
            </a:r>
            <a:r>
              <a:rPr lang="en-US" sz="2000" b="0" i="0" dirty="0">
                <a:effectLst/>
                <a:latin typeface="Georgia" panose="02040502050405020303" pitchFamily="18" charset="0"/>
              </a:rPr>
              <a:t>Once someone makes the decision to believe,  </a:t>
            </a:r>
            <a:r>
              <a:rPr lang="en-US" sz="2000" dirty="0">
                <a:latin typeface="Georgia" panose="02040502050405020303" pitchFamily="18" charset="0"/>
              </a:rPr>
              <a:t>a</a:t>
            </a:r>
            <a:r>
              <a:rPr lang="en-US" sz="2000" b="0" i="0" dirty="0">
                <a:effectLst/>
                <a:latin typeface="Georgia" panose="02040502050405020303" pitchFamily="18" charset="0"/>
              </a:rPr>
              <a:t>ll of their past, current, and future sins are forgiven.</a:t>
            </a:r>
            <a:endParaRPr lang="en-US" sz="2000" i="0" dirty="0">
              <a:effectLst/>
              <a:latin typeface="Georgia" panose="02040502050405020303" pitchFamily="18" charset="0"/>
            </a:endParaRPr>
          </a:p>
          <a:p>
            <a:pPr marL="0" indent="0">
              <a:buNone/>
            </a:pPr>
            <a:r>
              <a:rPr lang="en-US" sz="2000" i="0" dirty="0">
                <a:effectLst/>
                <a:latin typeface="Georgia" panose="02040502050405020303" pitchFamily="18" charset="0"/>
              </a:rPr>
              <a:t> In return, we get to enjoy the freedom His presence brings, following Him through this life and into eternity.</a:t>
            </a:r>
          </a:p>
          <a:p>
            <a:pPr marL="0" indent="0">
              <a:buNone/>
            </a:pPr>
            <a:r>
              <a:rPr lang="en-US" sz="2000" b="0" i="0" dirty="0">
                <a:effectLst/>
                <a:latin typeface="Georgia" panose="02040502050405020303" pitchFamily="18" charset="0"/>
              </a:rPr>
              <a:t>The more we understand the true nature of God’s gift of salvation, the more we will be able to walk through this life with hope, peace, and security.</a:t>
            </a:r>
            <a:endParaRPr lang="en-US" sz="2000" dirty="0">
              <a:latin typeface="Georgia" panose="02040502050405020303" pitchFamily="18" charset="0"/>
            </a:endParaRPr>
          </a:p>
        </p:txBody>
      </p:sp>
      <p:pic>
        <p:nvPicPr>
          <p:cNvPr id="15362" name="Picture 2" descr="easter cross religion gif pâques croix✝✝ - Free animated GIF - PicMix">
            <a:extLst>
              <a:ext uri="{FF2B5EF4-FFF2-40B4-BE49-F238E27FC236}">
                <a16:creationId xmlns:a16="http://schemas.microsoft.com/office/drawing/2014/main" id="{3606F62F-5117-48F0-6B68-CF0746E3FC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95981" y="1306235"/>
            <a:ext cx="2906973" cy="427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985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FD6F1B-84AD-1C72-66BA-54AA9A6C94EE}"/>
              </a:ext>
            </a:extLst>
          </p:cNvPr>
          <p:cNvSpPr>
            <a:spLocks noGrp="1"/>
          </p:cNvSpPr>
          <p:nvPr>
            <p:ph type="title"/>
          </p:nvPr>
        </p:nvSpPr>
        <p:spPr>
          <a:xfrm>
            <a:off x="1144923" y="738648"/>
            <a:ext cx="6734157" cy="1406341"/>
          </a:xfrm>
        </p:spPr>
        <p:txBody>
          <a:bodyPr anchor="b">
            <a:normAutofit/>
          </a:bodyPr>
          <a:lstStyle/>
          <a:p>
            <a:r>
              <a:rPr lang="en-US" sz="4000" dirty="0">
                <a:latin typeface="Algerian" panose="04020705040A02060702" pitchFamily="82" charset="0"/>
              </a:rPr>
              <a:t>Reference Scripture</a:t>
            </a:r>
          </a:p>
        </p:txBody>
      </p:sp>
      <p:sp>
        <p:nvSpPr>
          <p:cNvPr id="3" name="Content Placeholder 2">
            <a:extLst>
              <a:ext uri="{FF2B5EF4-FFF2-40B4-BE49-F238E27FC236}">
                <a16:creationId xmlns:a16="http://schemas.microsoft.com/office/drawing/2014/main" id="{76BBBEBA-10EE-1264-E97D-C05B27C39C4A}"/>
              </a:ext>
            </a:extLst>
          </p:cNvPr>
          <p:cNvSpPr>
            <a:spLocks noGrp="1"/>
          </p:cNvSpPr>
          <p:nvPr>
            <p:ph idx="1"/>
          </p:nvPr>
        </p:nvSpPr>
        <p:spPr>
          <a:xfrm>
            <a:off x="350520" y="2405894"/>
            <a:ext cx="7528559" cy="4284466"/>
          </a:xfrm>
        </p:spPr>
        <p:txBody>
          <a:bodyPr anchor="t">
            <a:normAutofit/>
          </a:bodyPr>
          <a:lstStyle/>
          <a:p>
            <a:pPr marL="0" indent="0">
              <a:buNone/>
            </a:pPr>
            <a:br>
              <a:rPr lang="en-US" sz="2000" dirty="0"/>
            </a:br>
            <a:r>
              <a:rPr lang="en-US" sz="2400" b="0" i="0" strike="noStrike" dirty="0">
                <a:effectLst/>
                <a:latin typeface="Georgia" panose="02040502050405020303" pitchFamily="18" charset="0"/>
              </a:rPr>
              <a:t>John 3:16-17</a:t>
            </a:r>
            <a:r>
              <a:rPr lang="en-US" sz="2400" strike="noStrike" dirty="0">
                <a:latin typeface="Georgia" panose="02040502050405020303" pitchFamily="18" charset="0"/>
              </a:rPr>
              <a:t>, </a:t>
            </a:r>
            <a:r>
              <a:rPr lang="en-US" sz="2400" i="1" strike="noStrike" dirty="0">
                <a:solidFill>
                  <a:srgbClr val="FF0000"/>
                </a:solidFill>
                <a:latin typeface="Abadi Extra Light" panose="020B0204020104020204" pitchFamily="34" charset="0"/>
              </a:rPr>
              <a:t>“</a:t>
            </a:r>
            <a:r>
              <a:rPr lang="en-US" sz="2400" b="0" i="1" dirty="0">
                <a:solidFill>
                  <a:srgbClr val="FF0000"/>
                </a:solidFill>
                <a:effectLst/>
                <a:latin typeface="Abadi Extra Light" panose="020B0204020104020204" pitchFamily="34" charset="0"/>
              </a:rPr>
              <a:t>For God so loved the world that he gave his one and only Son, that whoever believes in him shall not perish but have eternal life.</a:t>
            </a:r>
            <a:r>
              <a:rPr lang="en-US" sz="2400" b="1" i="1" dirty="0">
                <a:solidFill>
                  <a:srgbClr val="FF0000"/>
                </a:solidFill>
                <a:effectLst/>
                <a:latin typeface="Abadi Extra Light" panose="020B0204020104020204" pitchFamily="34" charset="0"/>
                <a:hlinkClick r:id="rId2">
                  <a:extLst>
                    <a:ext uri="{A12FA001-AC4F-418D-AE19-62706E023703}">
                      <ahyp:hlinkClr xmlns:ahyp="http://schemas.microsoft.com/office/drawing/2018/hyperlinkcolor" val="tx"/>
                    </a:ext>
                  </a:extLst>
                </a:hlinkClick>
              </a:rPr>
              <a:t> </a:t>
            </a:r>
            <a:r>
              <a:rPr lang="en-US" sz="2400" b="0" i="1" dirty="0">
                <a:solidFill>
                  <a:srgbClr val="FF0000"/>
                </a:solidFill>
                <a:effectLst/>
                <a:latin typeface="Abadi Extra Light" panose="020B0204020104020204" pitchFamily="34" charset="0"/>
              </a:rPr>
              <a:t>For God did not send his Son into the world to condemn the world, but to save the world through him.”</a:t>
            </a:r>
          </a:p>
          <a:p>
            <a:pPr marL="0" indent="0">
              <a:buNone/>
            </a:pPr>
            <a:endParaRPr lang="en-US" sz="2400" b="0" i="1" dirty="0">
              <a:effectLst/>
              <a:latin typeface="Abadi Extra Light" panose="020B0204020104020204" pitchFamily="34" charset="0"/>
            </a:endParaRPr>
          </a:p>
          <a:p>
            <a:pPr marL="0" indent="0">
              <a:buNone/>
            </a:pPr>
            <a:r>
              <a:rPr lang="en-US" sz="2400" dirty="0">
                <a:latin typeface="Georgia" panose="02040502050405020303" pitchFamily="18" charset="0"/>
              </a:rPr>
              <a:t>John 10:10</a:t>
            </a:r>
            <a:r>
              <a:rPr lang="en-US" sz="2400" dirty="0">
                <a:latin typeface="canada-type-gibson"/>
              </a:rPr>
              <a:t>, </a:t>
            </a:r>
            <a:r>
              <a:rPr lang="en-US" sz="2400" i="1" dirty="0">
                <a:solidFill>
                  <a:srgbClr val="FF0000"/>
                </a:solidFill>
                <a:latin typeface="Abadi Extra Light" panose="020B0204020104020204" pitchFamily="34" charset="0"/>
              </a:rPr>
              <a:t>“</a:t>
            </a:r>
            <a:r>
              <a:rPr lang="en-US" sz="2400" b="0" i="1" dirty="0">
                <a:solidFill>
                  <a:srgbClr val="FF0000"/>
                </a:solidFill>
                <a:effectLst/>
                <a:latin typeface="Abadi Extra Light" panose="020B0204020104020204" pitchFamily="34" charset="0"/>
              </a:rPr>
              <a:t>The thief does not come except to steal, and to kill, and to destroy. I have come that they may have life, and that they may have it more abundantly.”</a:t>
            </a:r>
            <a:endParaRPr lang="en-US" sz="2400" i="1" dirty="0">
              <a:solidFill>
                <a:srgbClr val="FF0000"/>
              </a:solidFill>
              <a:latin typeface="Abadi Extra Light" panose="020B0204020104020204" pitchFamily="34" charset="0"/>
            </a:endParaRPr>
          </a:p>
        </p:txBody>
      </p:sp>
      <p:sp>
        <p:nvSpPr>
          <p:cNvPr id="10249" name="Rectangle 1024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3" name="Rectangle 1025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5" name="Rectangle 1025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2" name="Picture 2" descr="Bíblia GIF - Bíblia - Discover &amp; Share GIFs">
            <a:extLst>
              <a:ext uri="{FF2B5EF4-FFF2-40B4-BE49-F238E27FC236}">
                <a16:creationId xmlns:a16="http://schemas.microsoft.com/office/drawing/2014/main" id="{52FB7335-3CA6-A709-F9B6-D4122E0998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36280" y="2270759"/>
            <a:ext cx="2910217" cy="282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363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9" name="Rectangle 12294">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0" name="Freeform: Shape 12296">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AE70AA2-EAF0-3E61-EC19-4004529214A3}"/>
              </a:ext>
            </a:extLst>
          </p:cNvPr>
          <p:cNvSpPr>
            <a:spLocks noGrp="1"/>
          </p:cNvSpPr>
          <p:nvPr>
            <p:ph type="title"/>
          </p:nvPr>
        </p:nvSpPr>
        <p:spPr>
          <a:xfrm>
            <a:off x="1137034" y="609600"/>
            <a:ext cx="4784796" cy="1330840"/>
          </a:xfrm>
        </p:spPr>
        <p:txBody>
          <a:bodyPr>
            <a:normAutofit/>
          </a:bodyPr>
          <a:lstStyle/>
          <a:p>
            <a:r>
              <a:rPr lang="en-US">
                <a:highlight>
                  <a:srgbClr val="FF00FF"/>
                </a:highlight>
                <a:latin typeface="Algerian" panose="04020705040A02060702" pitchFamily="82" charset="0"/>
              </a:rPr>
              <a:t>Note:</a:t>
            </a:r>
            <a:endParaRPr lang="en-US" dirty="0">
              <a:highlight>
                <a:srgbClr val="FF00FF"/>
              </a:highlight>
              <a:latin typeface="Algerian" panose="04020705040A02060702" pitchFamily="82" charset="0"/>
            </a:endParaRPr>
          </a:p>
        </p:txBody>
      </p:sp>
      <p:sp>
        <p:nvSpPr>
          <p:cNvPr id="3" name="Content Placeholder 2">
            <a:extLst>
              <a:ext uri="{FF2B5EF4-FFF2-40B4-BE49-F238E27FC236}">
                <a16:creationId xmlns:a16="http://schemas.microsoft.com/office/drawing/2014/main" id="{E9A95CD0-356C-5F74-DB43-2316D40126C5}"/>
              </a:ext>
            </a:extLst>
          </p:cNvPr>
          <p:cNvSpPr>
            <a:spLocks noGrp="1"/>
          </p:cNvSpPr>
          <p:nvPr>
            <p:ph idx="1"/>
          </p:nvPr>
        </p:nvSpPr>
        <p:spPr>
          <a:xfrm>
            <a:off x="198120" y="2392680"/>
            <a:ext cx="6324600" cy="4267200"/>
          </a:xfrm>
        </p:spPr>
        <p:txBody>
          <a:bodyPr>
            <a:normAutofit/>
          </a:bodyPr>
          <a:lstStyle/>
          <a:p>
            <a:pPr marL="0" indent="0">
              <a:buNone/>
            </a:pPr>
            <a:r>
              <a:rPr lang="en-US" sz="2400" dirty="0">
                <a:latin typeface="Georgia" panose="02040502050405020303" pitchFamily="18" charset="0"/>
              </a:rPr>
              <a:t>Both these scriptures </a:t>
            </a:r>
            <a:r>
              <a:rPr lang="en-US" sz="2400" b="0" i="0" dirty="0">
                <a:effectLst/>
                <a:latin typeface="Georgia" panose="02040502050405020303" pitchFamily="18" charset="0"/>
              </a:rPr>
              <a:t>tell of the great love God has for us. Because of His love, He wants us to come to Him just as we are. He wants to have a personal relationship with us and longs for us to talk to Him freely about our sins and our needs. Jesus understands us because He lived as a man on earth for 33 years.</a:t>
            </a:r>
            <a:endParaRPr lang="en-US" sz="2400" dirty="0">
              <a:latin typeface="Georgia" panose="02040502050405020303" pitchFamily="18" charset="0"/>
            </a:endParaRPr>
          </a:p>
        </p:txBody>
      </p:sp>
      <p:pic>
        <p:nvPicPr>
          <p:cNvPr id="12290" name="Picture 2" descr="Note-taking Skills - Clip Art Take Note - Png Download (#579889) -  PinClipart">
            <a:extLst>
              <a:ext uri="{FF2B5EF4-FFF2-40B4-BE49-F238E27FC236}">
                <a16:creationId xmlns:a16="http://schemas.microsoft.com/office/drawing/2014/main" id="{CC52CA34-F4B3-D927-083B-B1FED9A2D9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92440" y="1348802"/>
            <a:ext cx="3525820" cy="418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980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A443C-5776-2AA3-22E8-60A291ECAE8C}"/>
              </a:ext>
            </a:extLst>
          </p:cNvPr>
          <p:cNvSpPr>
            <a:spLocks noGrp="1"/>
          </p:cNvSpPr>
          <p:nvPr>
            <p:ph type="title"/>
          </p:nvPr>
        </p:nvSpPr>
        <p:spPr>
          <a:xfrm>
            <a:off x="838200" y="365126"/>
            <a:ext cx="10515600" cy="912530"/>
          </a:xfrm>
        </p:spPr>
        <p:txBody>
          <a:bodyPr>
            <a:normAutofit fontScale="90000"/>
          </a:bodyPr>
          <a:lstStyle/>
          <a:p>
            <a:br>
              <a:rPr lang="en-US" sz="4400" dirty="0">
                <a:latin typeface="Georgia" panose="02040502050405020303" pitchFamily="18" charset="0"/>
              </a:rPr>
            </a:br>
            <a:r>
              <a:rPr lang="en-US" sz="4400" dirty="0">
                <a:latin typeface="Algerian" panose="04020705040A02060702" pitchFamily="82" charset="0"/>
              </a:rPr>
              <a:t>W</a:t>
            </a:r>
            <a:r>
              <a:rPr lang="en-US" sz="4400" i="0" dirty="0">
                <a:effectLst/>
                <a:latin typeface="Algerian" panose="04020705040A02060702" pitchFamily="82" charset="0"/>
              </a:rPr>
              <a:t>ho can offer </a:t>
            </a:r>
            <a:r>
              <a:rPr lang="en-US" dirty="0">
                <a:latin typeface="Algerian" panose="04020705040A02060702" pitchFamily="82" charset="0"/>
              </a:rPr>
              <a:t>Salvation</a:t>
            </a:r>
            <a:r>
              <a:rPr lang="en-US" sz="4400" i="0" dirty="0">
                <a:effectLst/>
                <a:latin typeface="Algerian" panose="04020705040A02060702" pitchFamily="82" charset="0"/>
              </a:rPr>
              <a:t>? </a:t>
            </a:r>
            <a:br>
              <a:rPr lang="en-US" sz="4400" i="0" dirty="0">
                <a:effectLst/>
                <a:latin typeface="Algerian" panose="04020705040A02060702" pitchFamily="82" charset="0"/>
              </a:rPr>
            </a:br>
            <a:endParaRPr lang="en-US" dirty="0">
              <a:latin typeface="Algerian" panose="04020705040A02060702" pitchFamily="82" charset="0"/>
            </a:endParaRPr>
          </a:p>
        </p:txBody>
      </p:sp>
      <p:sp>
        <p:nvSpPr>
          <p:cNvPr id="3" name="Content Placeholder 2">
            <a:extLst>
              <a:ext uri="{FF2B5EF4-FFF2-40B4-BE49-F238E27FC236}">
                <a16:creationId xmlns:a16="http://schemas.microsoft.com/office/drawing/2014/main" id="{E327B996-D902-6EAD-B94C-99BE91A76280}"/>
              </a:ext>
            </a:extLst>
          </p:cNvPr>
          <p:cNvSpPr>
            <a:spLocks noGrp="1"/>
          </p:cNvSpPr>
          <p:nvPr>
            <p:ph idx="1"/>
          </p:nvPr>
        </p:nvSpPr>
        <p:spPr>
          <a:xfrm>
            <a:off x="838200" y="1528175"/>
            <a:ext cx="10515600" cy="5198302"/>
          </a:xfrm>
        </p:spPr>
        <p:txBody>
          <a:bodyPr>
            <a:normAutofit lnSpcReduction="10000"/>
          </a:bodyPr>
          <a:lstStyle/>
          <a:p>
            <a:pPr marL="0" indent="0" algn="l" fontAlgn="base">
              <a:buNone/>
            </a:pPr>
            <a:r>
              <a:rPr lang="en-US" sz="2400" b="0" i="0" dirty="0">
                <a:solidFill>
                  <a:srgbClr val="303030"/>
                </a:solidFill>
                <a:effectLst/>
                <a:latin typeface="Georgia" panose="02040502050405020303" pitchFamily="18" charset="0"/>
              </a:rPr>
              <a:t>Jesus is the heart or core of soteriology. His very name is derived from the Hebrew name “</a:t>
            </a:r>
            <a:r>
              <a:rPr lang="en-US" sz="2400" b="0" i="0" u="none" strike="noStrike" dirty="0" err="1">
                <a:solidFill>
                  <a:srgbClr val="FF0000"/>
                </a:solidFill>
                <a:effectLst/>
                <a:latin typeface="Georgia" panose="02040502050405020303" pitchFamily="18" charset="0"/>
                <a:hlinkClick r:id="rId2">
                  <a:extLst>
                    <a:ext uri="{A12FA001-AC4F-418D-AE19-62706E023703}">
                      <ahyp:hlinkClr xmlns:ahyp="http://schemas.microsoft.com/office/drawing/2018/hyperlinkcolor" val="tx"/>
                    </a:ext>
                  </a:extLst>
                </a:hlinkClick>
              </a:rPr>
              <a:t>Yeshua</a:t>
            </a:r>
            <a:r>
              <a:rPr lang="en-US" sz="2400" b="0" i="0" dirty="0">
                <a:solidFill>
                  <a:srgbClr val="FF0000"/>
                </a:solidFill>
                <a:effectLst/>
                <a:latin typeface="Georgia" panose="02040502050405020303" pitchFamily="18" charset="0"/>
              </a:rPr>
              <a:t>”</a:t>
            </a:r>
            <a:r>
              <a:rPr lang="en-US" sz="2400" b="0" i="0" dirty="0">
                <a:solidFill>
                  <a:srgbClr val="303030"/>
                </a:solidFill>
                <a:effectLst/>
                <a:latin typeface="Georgia" panose="02040502050405020303" pitchFamily="18" charset="0"/>
              </a:rPr>
              <a:t>, which means “deliverance”. He himself is our salvation.</a:t>
            </a:r>
          </a:p>
          <a:p>
            <a:pPr marL="0" indent="0" algn="l" fontAlgn="base">
              <a:buNone/>
            </a:pPr>
            <a:r>
              <a:rPr lang="en-US" sz="2400" i="0" dirty="0">
                <a:solidFill>
                  <a:srgbClr val="303030"/>
                </a:solidFill>
                <a:effectLst/>
                <a:latin typeface="Georgia" panose="02040502050405020303" pitchFamily="18" charset="0"/>
              </a:rPr>
              <a:t>Soteriology cannot be studied without coming face to face with the author of salvation – may He remind you that salvation is His to give, and He gives it willingly.</a:t>
            </a:r>
          </a:p>
          <a:p>
            <a:pPr marL="0" indent="0" fontAlgn="base">
              <a:buNone/>
            </a:pPr>
            <a:r>
              <a:rPr lang="en-US" sz="2400" b="0" i="0" dirty="0">
                <a:solidFill>
                  <a:srgbClr val="23201F"/>
                </a:solidFill>
                <a:effectLst/>
                <a:latin typeface="Georgia" panose="02040502050405020303" pitchFamily="18" charset="0"/>
              </a:rPr>
              <a:t>Jesus is everything we think and believe in. There are certain points we all need to understand about the salvation of Jesus.</a:t>
            </a:r>
          </a:p>
          <a:p>
            <a:pPr fontAlgn="base"/>
            <a:r>
              <a:rPr lang="en-US" sz="2400" dirty="0">
                <a:solidFill>
                  <a:srgbClr val="23201F"/>
                </a:solidFill>
                <a:latin typeface="Georgia" panose="02040502050405020303" pitchFamily="18" charset="0"/>
              </a:rPr>
              <a:t>Recognize we are all sinners</a:t>
            </a:r>
          </a:p>
          <a:p>
            <a:pPr fontAlgn="base"/>
            <a:r>
              <a:rPr lang="en-US" sz="2400" b="0" i="0" dirty="0">
                <a:solidFill>
                  <a:srgbClr val="23201F"/>
                </a:solidFill>
                <a:effectLst/>
                <a:latin typeface="Georgia" panose="02040502050405020303" pitchFamily="18" charset="0"/>
              </a:rPr>
              <a:t>Jesus came to make forgiveness and salvation possible.</a:t>
            </a:r>
          </a:p>
          <a:p>
            <a:pPr fontAlgn="base"/>
            <a:r>
              <a:rPr lang="en-US" sz="2400" dirty="0">
                <a:solidFill>
                  <a:srgbClr val="23201F"/>
                </a:solidFill>
                <a:latin typeface="Georgia" panose="02040502050405020303" pitchFamily="18" charset="0"/>
              </a:rPr>
              <a:t>G</a:t>
            </a:r>
            <a:r>
              <a:rPr lang="en-US" sz="2400" b="0" i="0" dirty="0">
                <a:solidFill>
                  <a:srgbClr val="23201F"/>
                </a:solidFill>
                <a:effectLst/>
                <a:latin typeface="Georgia" panose="02040502050405020303" pitchFamily="18" charset="0"/>
              </a:rPr>
              <a:t>ift of eternal life</a:t>
            </a:r>
          </a:p>
          <a:p>
            <a:pPr fontAlgn="base"/>
            <a:r>
              <a:rPr lang="en-US" sz="2400" dirty="0">
                <a:solidFill>
                  <a:srgbClr val="23201F"/>
                </a:solidFill>
                <a:latin typeface="Georgia" panose="02040502050405020303" pitchFamily="18" charset="0"/>
              </a:rPr>
              <a:t>S</a:t>
            </a:r>
            <a:r>
              <a:rPr lang="en-US" sz="2400" b="0" i="0" dirty="0">
                <a:solidFill>
                  <a:srgbClr val="23201F"/>
                </a:solidFill>
                <a:effectLst/>
                <a:latin typeface="Georgia" panose="02040502050405020303" pitchFamily="18" charset="0"/>
              </a:rPr>
              <a:t>alvation is intimately linked to Jesus and the cross</a:t>
            </a:r>
          </a:p>
          <a:p>
            <a:pPr fontAlgn="base"/>
            <a:r>
              <a:rPr lang="en-US" sz="2400" dirty="0">
                <a:solidFill>
                  <a:srgbClr val="23201F"/>
                </a:solidFill>
                <a:latin typeface="Georgia" panose="02040502050405020303" pitchFamily="18" charset="0"/>
              </a:rPr>
              <a:t>F</a:t>
            </a:r>
            <a:r>
              <a:rPr lang="en-US" sz="2400" b="0" i="0" dirty="0">
                <a:solidFill>
                  <a:srgbClr val="23201F"/>
                </a:solidFill>
                <a:effectLst/>
                <a:latin typeface="Georgia" panose="02040502050405020303" pitchFamily="18" charset="0"/>
              </a:rPr>
              <a:t>aith is essential for salvation</a:t>
            </a:r>
            <a:endParaRPr lang="en-US" sz="2400" dirty="0">
              <a:solidFill>
                <a:srgbClr val="23201F"/>
              </a:solidFill>
              <a:latin typeface="Georgia" panose="02040502050405020303" pitchFamily="18" charset="0"/>
            </a:endParaRPr>
          </a:p>
          <a:p>
            <a:pPr fontAlgn="base"/>
            <a:endParaRPr lang="en-US" sz="2400" b="0" i="0" dirty="0">
              <a:solidFill>
                <a:srgbClr val="23201F"/>
              </a:solidFill>
              <a:effectLst/>
              <a:latin typeface="Georgia" panose="02040502050405020303" pitchFamily="18" charset="0"/>
            </a:endParaRPr>
          </a:p>
          <a:p>
            <a:pPr marL="0" indent="0" algn="l" fontAlgn="base">
              <a:buNone/>
            </a:pPr>
            <a:endParaRPr lang="en-US" sz="2400" i="0" dirty="0">
              <a:solidFill>
                <a:srgbClr val="303030"/>
              </a:solidFill>
              <a:effectLst/>
              <a:latin typeface="Georgia" panose="02040502050405020303" pitchFamily="18" charset="0"/>
            </a:endParaRPr>
          </a:p>
          <a:p>
            <a:pPr marL="0" indent="0">
              <a:buNone/>
            </a:pPr>
            <a:endParaRPr lang="en-US" dirty="0"/>
          </a:p>
        </p:txBody>
      </p:sp>
      <p:pic>
        <p:nvPicPr>
          <p:cNvPr id="17410" name="Picture 2" descr="Jesus-his-life GIFs - Get the best GIF on GIPHY">
            <a:extLst>
              <a:ext uri="{FF2B5EF4-FFF2-40B4-BE49-F238E27FC236}">
                <a16:creationId xmlns:a16="http://schemas.microsoft.com/office/drawing/2014/main" id="{0A73982B-F5EE-0CA2-A132-5DB1F4F3D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3360" y="25053"/>
            <a:ext cx="4158640" cy="141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8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9F22D3-EA5F-0C92-32E8-E80111383B37}"/>
              </a:ext>
            </a:extLst>
          </p:cNvPr>
          <p:cNvSpPr>
            <a:spLocks noGrp="1"/>
          </p:cNvSpPr>
          <p:nvPr>
            <p:ph type="title"/>
          </p:nvPr>
        </p:nvSpPr>
        <p:spPr>
          <a:xfrm>
            <a:off x="1280160" y="396241"/>
            <a:ext cx="5841727" cy="1051559"/>
          </a:xfrm>
        </p:spPr>
        <p:txBody>
          <a:bodyPr anchor="b">
            <a:normAutofit/>
          </a:bodyPr>
          <a:lstStyle/>
          <a:p>
            <a:r>
              <a:rPr lang="en-US" sz="4000" dirty="0">
                <a:latin typeface="Algerian" panose="04020705040A02060702" pitchFamily="82" charset="0"/>
              </a:rPr>
              <a:t>Reference Scripture</a:t>
            </a:r>
          </a:p>
        </p:txBody>
      </p:sp>
      <p:sp>
        <p:nvSpPr>
          <p:cNvPr id="3" name="Content Placeholder 2">
            <a:extLst>
              <a:ext uri="{FF2B5EF4-FFF2-40B4-BE49-F238E27FC236}">
                <a16:creationId xmlns:a16="http://schemas.microsoft.com/office/drawing/2014/main" id="{672866AC-82BA-8F12-1A94-9F7D6901A32F}"/>
              </a:ext>
            </a:extLst>
          </p:cNvPr>
          <p:cNvSpPr>
            <a:spLocks noGrp="1"/>
          </p:cNvSpPr>
          <p:nvPr>
            <p:ph idx="1"/>
          </p:nvPr>
        </p:nvSpPr>
        <p:spPr>
          <a:xfrm>
            <a:off x="289560" y="1645920"/>
            <a:ext cx="7619999" cy="5044440"/>
          </a:xfrm>
        </p:spPr>
        <p:txBody>
          <a:bodyPr anchor="t">
            <a:noAutofit/>
          </a:bodyPr>
          <a:lstStyle/>
          <a:p>
            <a:pPr marL="0" indent="0">
              <a:buNone/>
            </a:pPr>
            <a:r>
              <a:rPr lang="en-US" sz="2400" dirty="0">
                <a:latin typeface="Georgia" panose="02040502050405020303" pitchFamily="18" charset="0"/>
              </a:rPr>
              <a:t>Acts 4:10-12</a:t>
            </a:r>
            <a:r>
              <a:rPr lang="en-US" sz="2400" i="1" dirty="0">
                <a:latin typeface="Abadi Extra Light" panose="020B0204020104020204" pitchFamily="34" charset="0"/>
              </a:rPr>
              <a:t>, </a:t>
            </a:r>
            <a:r>
              <a:rPr lang="en-US" sz="2400" b="1" i="1" baseline="30000" dirty="0">
                <a:latin typeface="Abadi Extra Light" panose="020B0204020104020204" pitchFamily="34" charset="0"/>
              </a:rPr>
              <a:t>“</a:t>
            </a:r>
            <a:r>
              <a:rPr lang="en-US" sz="2400" b="1" i="1" baseline="30000" dirty="0">
                <a:effectLst/>
                <a:latin typeface="Abadi Extra Light" panose="020B0204020104020204" pitchFamily="34" charset="0"/>
              </a:rPr>
              <a:t> </a:t>
            </a:r>
            <a:r>
              <a:rPr lang="en-US" sz="2400" b="0" i="1" dirty="0">
                <a:solidFill>
                  <a:srgbClr val="FF0000"/>
                </a:solidFill>
                <a:effectLst/>
                <a:latin typeface="Abadi Extra Light" panose="020B0204020104020204" pitchFamily="34" charset="0"/>
              </a:rPr>
              <a:t>let it be known to you all, and to all the people of Israel, that by the name of Jesus Christ of Nazareth, whom you crucified, whom God raised from the dead, by Him this man stands here before you whole. </a:t>
            </a:r>
            <a:r>
              <a:rPr lang="en-US" sz="2400" b="1" i="1" baseline="30000" dirty="0">
                <a:solidFill>
                  <a:srgbClr val="FF0000"/>
                </a:solidFill>
                <a:effectLst/>
                <a:latin typeface="Abadi Extra Light" panose="020B0204020104020204" pitchFamily="34" charset="0"/>
              </a:rPr>
              <a:t>11 </a:t>
            </a:r>
            <a:r>
              <a:rPr lang="en-US" sz="2400" b="0" i="1" dirty="0">
                <a:solidFill>
                  <a:srgbClr val="FF0000"/>
                </a:solidFill>
                <a:effectLst/>
                <a:latin typeface="Abadi Extra Light" panose="020B0204020104020204" pitchFamily="34" charset="0"/>
              </a:rPr>
              <a:t>This is the ‘stone which was rejected by you builders, which has become the chief cornerstone.’ </a:t>
            </a:r>
            <a:r>
              <a:rPr lang="en-US" sz="2400" b="1" i="1" baseline="30000" dirty="0">
                <a:solidFill>
                  <a:srgbClr val="FF0000"/>
                </a:solidFill>
                <a:effectLst/>
                <a:latin typeface="Abadi Extra Light" panose="020B0204020104020204" pitchFamily="34" charset="0"/>
              </a:rPr>
              <a:t>12 </a:t>
            </a:r>
            <a:r>
              <a:rPr lang="en-US" sz="2400" b="0" i="1" u="sng" dirty="0">
                <a:solidFill>
                  <a:srgbClr val="FF0000"/>
                </a:solidFill>
                <a:effectLst/>
                <a:latin typeface="Abadi Extra Light" panose="020B0204020104020204" pitchFamily="34" charset="0"/>
              </a:rPr>
              <a:t>Nor is there salvation in any other, for there is no other name under heaven given among men by which we must be saved.”</a:t>
            </a:r>
          </a:p>
          <a:p>
            <a:pPr marL="0" indent="0">
              <a:buNone/>
            </a:pPr>
            <a:endParaRPr lang="en-US" sz="2400" b="0" i="1" u="sng" dirty="0">
              <a:effectLst/>
              <a:latin typeface="Abadi Extra Light" panose="020B0204020104020204" pitchFamily="34" charset="0"/>
            </a:endParaRPr>
          </a:p>
          <a:p>
            <a:pPr marL="0" indent="0">
              <a:buNone/>
            </a:pPr>
            <a:r>
              <a:rPr lang="en-US" sz="2400" dirty="0">
                <a:latin typeface="Georgia" panose="02040502050405020303" pitchFamily="18" charset="0"/>
              </a:rPr>
              <a:t>Romans 10:9-10</a:t>
            </a:r>
            <a:r>
              <a:rPr lang="en-US" sz="2400" i="1" u="sng" dirty="0">
                <a:latin typeface="Abadi Extra Light" panose="020B0204020104020204" pitchFamily="34" charset="0"/>
              </a:rPr>
              <a:t>,</a:t>
            </a:r>
            <a:r>
              <a:rPr lang="en-US" sz="2400" b="1" i="0" baseline="30000" dirty="0">
                <a:effectLst/>
                <a:latin typeface="system-ui"/>
              </a:rPr>
              <a:t> </a:t>
            </a:r>
            <a:r>
              <a:rPr lang="en-US" sz="2400" b="1" i="1" baseline="30000" dirty="0">
                <a:effectLst/>
                <a:latin typeface="Abadi Extra Light" panose="020B0204020104020204" pitchFamily="34" charset="0"/>
              </a:rPr>
              <a:t>”</a:t>
            </a:r>
            <a:r>
              <a:rPr lang="en-US" sz="2400" b="0" i="1" dirty="0">
                <a:effectLst/>
                <a:latin typeface="Abadi Extra Light" panose="020B0204020104020204" pitchFamily="34" charset="0"/>
              </a:rPr>
              <a:t>If you declare with your mouth, “Jesus is Lord,” and believe in your heart that God raised him from the dead, you will be saved. </a:t>
            </a:r>
            <a:r>
              <a:rPr lang="en-US" sz="2400" b="1" i="1" baseline="30000" dirty="0">
                <a:effectLst/>
                <a:latin typeface="Abadi Extra Light" panose="020B0204020104020204" pitchFamily="34" charset="0"/>
              </a:rPr>
              <a:t>10 </a:t>
            </a:r>
            <a:r>
              <a:rPr lang="en-US" sz="2400" b="0" i="1" dirty="0">
                <a:effectLst/>
                <a:latin typeface="Abadi Extra Light" panose="020B0204020104020204" pitchFamily="34" charset="0"/>
              </a:rPr>
              <a:t>For it is with your heart that you believe and are justified, and it is with your mouth that you profess your faith and are saved.”</a:t>
            </a:r>
            <a:endParaRPr lang="en-US" sz="2400" i="1" u="sng" dirty="0">
              <a:latin typeface="Abadi Extra Light" panose="020B0204020104020204" pitchFamily="34" charset="0"/>
            </a:endParaRPr>
          </a:p>
        </p:txBody>
      </p:sp>
      <p:sp>
        <p:nvSpPr>
          <p:cNvPr id="11273" name="Rectangle 112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7" name="Rectangle 112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9" name="Rectangle 112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descr="Bíblia GIF - Bíblia - Discover &amp; Share GIFs">
            <a:extLst>
              <a:ext uri="{FF2B5EF4-FFF2-40B4-BE49-F238E27FC236}">
                <a16:creationId xmlns:a16="http://schemas.microsoft.com/office/drawing/2014/main" id="{4A71A1EF-6F6F-8D97-315A-9D444164F6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75320" y="2885953"/>
            <a:ext cx="3459479" cy="218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407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0799-A2D1-CE93-CC10-4E82EED08883}"/>
              </a:ext>
            </a:extLst>
          </p:cNvPr>
          <p:cNvSpPr>
            <a:spLocks noGrp="1"/>
          </p:cNvSpPr>
          <p:nvPr>
            <p:ph type="title"/>
          </p:nvPr>
        </p:nvSpPr>
        <p:spPr/>
        <p:txBody>
          <a:bodyPr>
            <a:normAutofit/>
          </a:bodyPr>
          <a:lstStyle/>
          <a:p>
            <a:r>
              <a:rPr lang="en-US" sz="3800" dirty="0">
                <a:latin typeface="Algerian" panose="04020705040A02060702" pitchFamily="82" charset="0"/>
              </a:rPr>
              <a:t>Is Repentance Necessary for salvation?</a:t>
            </a:r>
          </a:p>
        </p:txBody>
      </p:sp>
      <p:sp>
        <p:nvSpPr>
          <p:cNvPr id="3" name="Content Placeholder 2">
            <a:extLst>
              <a:ext uri="{FF2B5EF4-FFF2-40B4-BE49-F238E27FC236}">
                <a16:creationId xmlns:a16="http://schemas.microsoft.com/office/drawing/2014/main" id="{EAEA97B5-103E-7144-3A62-48E85B521112}"/>
              </a:ext>
            </a:extLst>
          </p:cNvPr>
          <p:cNvSpPr>
            <a:spLocks noGrp="1"/>
          </p:cNvSpPr>
          <p:nvPr>
            <p:ph idx="1"/>
          </p:nvPr>
        </p:nvSpPr>
        <p:spPr/>
        <p:txBody>
          <a:bodyPr>
            <a:normAutofit/>
          </a:bodyPr>
          <a:lstStyle/>
          <a:p>
            <a:pPr marL="0" indent="0">
              <a:buNone/>
            </a:pPr>
            <a:r>
              <a:rPr lang="en-US" sz="2400" b="0" i="0" dirty="0">
                <a:solidFill>
                  <a:srgbClr val="252525"/>
                </a:solidFill>
                <a:effectLst/>
                <a:latin typeface="Georgia" panose="02040502050405020303" pitchFamily="18" charset="0"/>
              </a:rPr>
              <a:t>According to the undisputed testimony of Scripture, repentance is </a:t>
            </a:r>
            <a:r>
              <a:rPr lang="en-US" sz="2400" b="0" i="0" u="sng" dirty="0">
                <a:solidFill>
                  <a:srgbClr val="252525"/>
                </a:solidFill>
                <a:effectLst/>
                <a:latin typeface="Georgia" panose="02040502050405020303" pitchFamily="18" charset="0"/>
              </a:rPr>
              <a:t>absolutely</a:t>
            </a:r>
            <a:r>
              <a:rPr lang="en-US" sz="2400" b="0" i="0" dirty="0">
                <a:solidFill>
                  <a:srgbClr val="252525"/>
                </a:solidFill>
                <a:effectLst/>
                <a:latin typeface="Georgia" panose="02040502050405020303" pitchFamily="18" charset="0"/>
              </a:rPr>
              <a:t> </a:t>
            </a:r>
            <a:r>
              <a:rPr lang="en-US" sz="2400" b="0" i="0" u="sng" dirty="0">
                <a:solidFill>
                  <a:srgbClr val="252525"/>
                </a:solidFill>
                <a:effectLst/>
                <a:latin typeface="Georgia" panose="02040502050405020303" pitchFamily="18" charset="0"/>
              </a:rPr>
              <a:t>necessary</a:t>
            </a:r>
            <a:r>
              <a:rPr lang="en-US" sz="2400" b="0" i="0" dirty="0">
                <a:solidFill>
                  <a:srgbClr val="252525"/>
                </a:solidFill>
                <a:effectLst/>
                <a:latin typeface="Georgia" panose="02040502050405020303" pitchFamily="18" charset="0"/>
              </a:rPr>
              <a:t> in order to be saved. Only those who turn from their sin, trust in Christ, and live lives that are characterized by righteousness will be saved on the last day. Repentance is turning from sin. Faith is turning to, trusting in, and relying on Christ.</a:t>
            </a:r>
          </a:p>
          <a:p>
            <a:pPr marL="0" indent="0">
              <a:buNone/>
            </a:pPr>
            <a:endParaRPr lang="en-US" sz="2400" dirty="0">
              <a:solidFill>
                <a:srgbClr val="252525"/>
              </a:solidFill>
              <a:latin typeface="Georgia" panose="02040502050405020303" pitchFamily="18" charset="0"/>
            </a:endParaRPr>
          </a:p>
          <a:p>
            <a:pPr marL="0" indent="0">
              <a:buNone/>
            </a:pPr>
            <a:r>
              <a:rPr lang="en-US" sz="2400" dirty="0">
                <a:latin typeface="Algerian" panose="04020705040A02060702" pitchFamily="82" charset="0"/>
              </a:rPr>
              <a:t>Supporting Scripture</a:t>
            </a:r>
          </a:p>
          <a:p>
            <a:r>
              <a:rPr lang="en-US" sz="2400" b="0" i="1" dirty="0">
                <a:solidFill>
                  <a:srgbClr val="FF0000"/>
                </a:solidFill>
                <a:effectLst/>
                <a:latin typeface="Abadi Extra Light" panose="020B0204020104020204" pitchFamily="34" charset="0"/>
              </a:rPr>
              <a:t>Jesus says, “I have not come to call the righteous but sinners to repentance” </a:t>
            </a:r>
            <a:r>
              <a:rPr lang="en-US" sz="2400" b="0" dirty="0">
                <a:solidFill>
                  <a:srgbClr val="252525"/>
                </a:solidFill>
                <a:effectLst/>
                <a:latin typeface="Georgia" panose="02040502050405020303" pitchFamily="18" charset="0"/>
              </a:rPr>
              <a:t>(Luke 5:32)</a:t>
            </a:r>
          </a:p>
          <a:p>
            <a:pPr marL="0" indent="0">
              <a:buNone/>
            </a:pPr>
            <a:endParaRPr lang="en-US" sz="2400" dirty="0">
              <a:latin typeface="Algerian" panose="04020705040A02060702" pitchFamily="82" charset="0"/>
            </a:endParaRPr>
          </a:p>
        </p:txBody>
      </p:sp>
    </p:spTree>
    <p:extLst>
      <p:ext uri="{BB962C8B-B14F-4D97-AF65-F5344CB8AC3E}">
        <p14:creationId xmlns:p14="http://schemas.microsoft.com/office/powerpoint/2010/main" val="2413004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A60799-A2D1-CE93-CC10-4E82EED08883}"/>
              </a:ext>
            </a:extLst>
          </p:cNvPr>
          <p:cNvSpPr>
            <a:spLocks noGrp="1"/>
          </p:cNvSpPr>
          <p:nvPr>
            <p:ph type="title"/>
          </p:nvPr>
        </p:nvSpPr>
        <p:spPr>
          <a:xfrm>
            <a:off x="457200" y="502020"/>
            <a:ext cx="6553199" cy="991500"/>
          </a:xfrm>
        </p:spPr>
        <p:txBody>
          <a:bodyPr anchor="b">
            <a:normAutofit/>
          </a:bodyPr>
          <a:lstStyle/>
          <a:p>
            <a:r>
              <a:rPr lang="en-US" sz="4000" dirty="0">
                <a:latin typeface="Algerian" panose="04020705040A02060702" pitchFamily="82" charset="0"/>
              </a:rPr>
              <a:t>Supporting Scripture</a:t>
            </a:r>
          </a:p>
        </p:txBody>
      </p:sp>
      <p:sp>
        <p:nvSpPr>
          <p:cNvPr id="3" name="Content Placeholder 2">
            <a:extLst>
              <a:ext uri="{FF2B5EF4-FFF2-40B4-BE49-F238E27FC236}">
                <a16:creationId xmlns:a16="http://schemas.microsoft.com/office/drawing/2014/main" id="{EAEA97B5-103E-7144-3A62-48E85B521112}"/>
              </a:ext>
            </a:extLst>
          </p:cNvPr>
          <p:cNvSpPr>
            <a:spLocks noGrp="1"/>
          </p:cNvSpPr>
          <p:nvPr>
            <p:ph idx="1"/>
          </p:nvPr>
        </p:nvSpPr>
        <p:spPr>
          <a:xfrm>
            <a:off x="243840" y="1783080"/>
            <a:ext cx="7574279" cy="4892040"/>
          </a:xfrm>
        </p:spPr>
        <p:txBody>
          <a:bodyPr anchor="t">
            <a:normAutofit/>
          </a:bodyPr>
          <a:lstStyle/>
          <a:p>
            <a:pPr>
              <a:buFont typeface="Arial" panose="020B0604020202020204" pitchFamily="34" charset="0"/>
              <a:buChar char="•"/>
            </a:pPr>
            <a:r>
              <a:rPr lang="en-US" sz="2400" b="0" i="1" dirty="0">
                <a:effectLst/>
                <a:latin typeface="Abadi Extra Light" panose="020B0204020104020204" pitchFamily="34" charset="0"/>
              </a:rPr>
              <a:t>Jesus told his disciples to proclaim “</a:t>
            </a:r>
            <a:r>
              <a:rPr lang="en-US" sz="2400" b="0" i="1" dirty="0">
                <a:solidFill>
                  <a:srgbClr val="FF0000"/>
                </a:solidFill>
                <a:effectLst/>
                <a:latin typeface="Abadi Extra Light" panose="020B0204020104020204" pitchFamily="34" charset="0"/>
              </a:rPr>
              <a:t>repentance and forgiveness of sins” in his name to all the nations </a:t>
            </a:r>
            <a:r>
              <a:rPr lang="en-US" sz="2400" b="0" i="1" dirty="0">
                <a:effectLst/>
                <a:latin typeface="Abadi Extra Light" panose="020B0204020104020204" pitchFamily="34" charset="0"/>
              </a:rPr>
              <a:t>(Luke 24:47).</a:t>
            </a:r>
          </a:p>
          <a:p>
            <a:pPr marL="0" indent="0">
              <a:buNone/>
            </a:pPr>
            <a:endParaRPr lang="en-US" sz="2400" b="0" i="1" dirty="0">
              <a:effectLst/>
              <a:latin typeface="Georgia" panose="02040502050405020303" pitchFamily="18" charset="0"/>
            </a:endParaRPr>
          </a:p>
          <a:p>
            <a:pPr marL="0" indent="0">
              <a:buNone/>
            </a:pPr>
            <a:r>
              <a:rPr lang="en-US" sz="2400" b="0" i="1" dirty="0">
                <a:effectLst/>
                <a:latin typeface="Georgia" panose="02040502050405020303" pitchFamily="18" charset="0"/>
              </a:rPr>
              <a:t>When the apostles preached in Acts, they called people to repent of their sins in order to be forgiven </a:t>
            </a:r>
            <a:endParaRPr lang="en-US" sz="2400" i="1" dirty="0">
              <a:latin typeface="Abadi Extra Light" panose="020B0204020104020204" pitchFamily="34" charset="0"/>
            </a:endParaRPr>
          </a:p>
          <a:p>
            <a:r>
              <a:rPr lang="en-US" sz="2400" b="0" i="1" dirty="0">
                <a:solidFill>
                  <a:srgbClr val="FF0000"/>
                </a:solidFill>
                <a:effectLst/>
                <a:latin typeface="Abadi Extra Light" panose="020B0204020104020204" pitchFamily="34" charset="0"/>
              </a:rPr>
              <a:t>Acts 2:38, 3:19, 8:32, 17:30, 20:21, 26:20</a:t>
            </a:r>
          </a:p>
          <a:p>
            <a:pPr>
              <a:buFont typeface="Arial" panose="020B0604020202020204" pitchFamily="34" charset="0"/>
              <a:buChar char="•"/>
            </a:pPr>
            <a:endParaRPr lang="en-US" sz="2400" b="0" i="1" dirty="0">
              <a:effectLst/>
              <a:latin typeface="Abadi Extra Light" panose="020B0204020104020204" pitchFamily="34" charset="0"/>
            </a:endParaRPr>
          </a:p>
          <a:p>
            <a:pPr marL="0" indent="0">
              <a:buNone/>
            </a:pPr>
            <a:r>
              <a:rPr lang="en-US" sz="2400" b="0" i="1" dirty="0">
                <a:effectLst/>
                <a:latin typeface="Georgia" panose="02040502050405020303" pitchFamily="18" charset="0"/>
              </a:rPr>
              <a:t>The apostle Paul makes it clear that those whose lives are characterized by sin “will not inherit the kingdom of God”</a:t>
            </a:r>
            <a:r>
              <a:rPr lang="en-US" sz="2400" b="0" i="1" dirty="0">
                <a:effectLst/>
                <a:latin typeface="Abadi Extra Light" panose="020B0204020104020204" pitchFamily="34" charset="0"/>
              </a:rPr>
              <a:t> </a:t>
            </a:r>
          </a:p>
          <a:p>
            <a:r>
              <a:rPr lang="en-US" sz="2400" b="0" i="1" dirty="0">
                <a:solidFill>
                  <a:srgbClr val="FF0000"/>
                </a:solidFill>
                <a:effectLst/>
                <a:latin typeface="Abadi Extra Light" panose="020B0204020104020204" pitchFamily="34" charset="0"/>
              </a:rPr>
              <a:t>1 Cor. 6:9-10; see also Rom. 8:12-13, Gal. 5:21, Eph. 5:5</a:t>
            </a:r>
          </a:p>
          <a:p>
            <a:pPr marL="0" indent="0">
              <a:buNone/>
            </a:pPr>
            <a:endParaRPr lang="en-US" sz="1600" dirty="0"/>
          </a:p>
        </p:txBody>
      </p:sp>
      <p:sp>
        <p:nvSpPr>
          <p:cNvPr id="8201" name="Rectangle 820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5" name="Rectangle 820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7" name="Rectangle 820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Jesus Bible Sticker by Life.Church for iOS &amp; Android | GIPHY">
            <a:extLst>
              <a:ext uri="{FF2B5EF4-FFF2-40B4-BE49-F238E27FC236}">
                <a16:creationId xmlns:a16="http://schemas.microsoft.com/office/drawing/2014/main" id="{A8CC4A01-51FE-D52E-D236-894AE1CE7B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64880" y="1343723"/>
            <a:ext cx="2727336" cy="417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69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C333E8-17CA-3D3C-CF0F-CFC58762CA05}"/>
              </a:ext>
            </a:extLst>
          </p:cNvPr>
          <p:cNvSpPr>
            <a:spLocks noGrp="1"/>
          </p:cNvSpPr>
          <p:nvPr>
            <p:ph type="title"/>
          </p:nvPr>
        </p:nvSpPr>
        <p:spPr>
          <a:xfrm>
            <a:off x="304800" y="502020"/>
            <a:ext cx="6995159" cy="1140950"/>
          </a:xfrm>
        </p:spPr>
        <p:txBody>
          <a:bodyPr anchor="b">
            <a:normAutofit/>
          </a:bodyPr>
          <a:lstStyle/>
          <a:p>
            <a:r>
              <a:rPr lang="en-US" sz="4000" dirty="0">
                <a:latin typeface="Algerian" panose="04020705040A02060702" pitchFamily="82" charset="0"/>
              </a:rPr>
              <a:t>Our Affirmation of faith</a:t>
            </a:r>
          </a:p>
        </p:txBody>
      </p:sp>
      <p:sp>
        <p:nvSpPr>
          <p:cNvPr id="3" name="Content Placeholder 2">
            <a:extLst>
              <a:ext uri="{FF2B5EF4-FFF2-40B4-BE49-F238E27FC236}">
                <a16:creationId xmlns:a16="http://schemas.microsoft.com/office/drawing/2014/main" id="{A1713253-41AC-F0B8-5F4C-3C708B35711C}"/>
              </a:ext>
            </a:extLst>
          </p:cNvPr>
          <p:cNvSpPr>
            <a:spLocks noGrp="1"/>
          </p:cNvSpPr>
          <p:nvPr>
            <p:ph idx="1"/>
          </p:nvPr>
        </p:nvSpPr>
        <p:spPr>
          <a:xfrm>
            <a:off x="457200" y="2144990"/>
            <a:ext cx="6720839" cy="4210990"/>
          </a:xfrm>
        </p:spPr>
        <p:txBody>
          <a:bodyPr anchor="t">
            <a:normAutofit/>
          </a:bodyPr>
          <a:lstStyle/>
          <a:p>
            <a:pPr marL="0" indent="0">
              <a:buNone/>
            </a:pPr>
            <a:r>
              <a:rPr lang="en-US" sz="2400" dirty="0"/>
              <a:t> </a:t>
            </a:r>
            <a:r>
              <a:rPr lang="en-US" sz="2400" dirty="0">
                <a:latin typeface="Georgia" panose="02040502050405020303" pitchFamily="18" charset="0"/>
              </a:rPr>
              <a:t>Affirming our faith in repentance: </a:t>
            </a:r>
          </a:p>
          <a:p>
            <a:pPr marL="0" indent="0">
              <a:buNone/>
            </a:pPr>
            <a:r>
              <a:rPr lang="en-US" sz="2400" i="1" dirty="0">
                <a:solidFill>
                  <a:srgbClr val="FF0000"/>
                </a:solidFill>
                <a:latin typeface="Georgia" panose="02040502050405020303" pitchFamily="18" charset="0"/>
              </a:rPr>
              <a:t>We believe that the only means of being cleansed from sin is through repentance and faith in the precious Blood of Jesus Christ. </a:t>
            </a:r>
          </a:p>
          <a:p>
            <a:pPr marL="0" indent="0">
              <a:buNone/>
            </a:pPr>
            <a:endParaRPr lang="en-US" sz="2400" i="1" dirty="0">
              <a:solidFill>
                <a:srgbClr val="FF0000"/>
              </a:solidFill>
              <a:latin typeface="Georgia" panose="02040502050405020303" pitchFamily="18" charset="0"/>
            </a:endParaRPr>
          </a:p>
          <a:p>
            <a:pPr marL="0" indent="0">
              <a:buNone/>
            </a:pPr>
            <a:r>
              <a:rPr lang="en-US" sz="2400" dirty="0">
                <a:latin typeface="Georgia" panose="02040502050405020303" pitchFamily="18" charset="0"/>
              </a:rPr>
              <a:t>Affirming our faith in </a:t>
            </a:r>
            <a:r>
              <a:rPr lang="en-US" sz="2400" u="sng" dirty="0">
                <a:latin typeface="Georgia" panose="02040502050405020303" pitchFamily="18" charset="0"/>
              </a:rPr>
              <a:t>salvation:</a:t>
            </a:r>
            <a:r>
              <a:rPr lang="en-US" sz="2400" dirty="0">
                <a:latin typeface="Georgia" panose="02040502050405020303" pitchFamily="18" charset="0"/>
              </a:rPr>
              <a:t> </a:t>
            </a:r>
          </a:p>
          <a:p>
            <a:pPr marL="0" indent="0">
              <a:buNone/>
            </a:pPr>
            <a:r>
              <a:rPr lang="en-US" sz="2400" i="1" dirty="0">
                <a:solidFill>
                  <a:srgbClr val="FF0000"/>
                </a:solidFill>
                <a:latin typeface="Georgia" panose="02040502050405020303" pitchFamily="18" charset="0"/>
              </a:rPr>
              <a:t>We believe that regeneration by the Holy Ghost is </a:t>
            </a:r>
            <a:r>
              <a:rPr lang="en-US" sz="2400" i="1" u="sng" dirty="0">
                <a:solidFill>
                  <a:srgbClr val="FF0000"/>
                </a:solidFill>
                <a:latin typeface="Georgia" panose="02040502050405020303" pitchFamily="18" charset="0"/>
              </a:rPr>
              <a:t>absolutely essential </a:t>
            </a:r>
            <a:r>
              <a:rPr lang="en-US" sz="2400" i="1" dirty="0">
                <a:solidFill>
                  <a:srgbClr val="FF0000"/>
                </a:solidFill>
                <a:latin typeface="Georgia" panose="02040502050405020303" pitchFamily="18" charset="0"/>
              </a:rPr>
              <a:t>for personal salvation</a:t>
            </a:r>
            <a:r>
              <a:rPr lang="en-US" sz="2000" i="1" dirty="0">
                <a:latin typeface="Georgia" panose="02040502050405020303" pitchFamily="18" charset="0"/>
              </a:rPr>
              <a:t>.</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C4EE22BC-F7E9-92BB-99EB-DA153D8C21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8595360" y="909081"/>
            <a:ext cx="2626355" cy="5071731"/>
          </a:xfrm>
          <a:prstGeom prst="rect">
            <a:avLst/>
          </a:prstGeom>
        </p:spPr>
      </p:pic>
    </p:spTree>
    <p:extLst>
      <p:ext uri="{BB962C8B-B14F-4D97-AF65-F5344CB8AC3E}">
        <p14:creationId xmlns:p14="http://schemas.microsoft.com/office/powerpoint/2010/main" val="43256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ECBA-69E0-616B-FB4C-9B5E294159B5}"/>
              </a:ext>
            </a:extLst>
          </p:cNvPr>
          <p:cNvSpPr>
            <a:spLocks noGrp="1"/>
          </p:cNvSpPr>
          <p:nvPr>
            <p:ph type="title"/>
          </p:nvPr>
        </p:nvSpPr>
        <p:spPr/>
        <p:txBody>
          <a:bodyPr/>
          <a:lstStyle/>
          <a:p>
            <a:pPr algn="ctr"/>
            <a:r>
              <a:rPr lang="en-US">
                <a:latin typeface="Algerian" panose="04020705040A02060702" pitchFamily="82" charset="0"/>
              </a:rPr>
              <a:t>Common grace</a:t>
            </a:r>
            <a:br>
              <a:rPr lang="en-US">
                <a:latin typeface="Algerian" panose="04020705040A02060702" pitchFamily="82" charset="0"/>
              </a:rPr>
            </a:br>
            <a:r>
              <a:rPr lang="en-US">
                <a:latin typeface="Algerian" panose="04020705040A02060702" pitchFamily="82" charset="0"/>
              </a:rPr>
              <a:t>Mutual/shared</a:t>
            </a:r>
            <a:endParaRPr lang="en-US" dirty="0">
              <a:latin typeface="Algerian" panose="04020705040A02060702" pitchFamily="82" charset="0"/>
            </a:endParaRPr>
          </a:p>
        </p:txBody>
      </p:sp>
      <p:sp>
        <p:nvSpPr>
          <p:cNvPr id="3" name="Content Placeholder 2">
            <a:extLst>
              <a:ext uri="{FF2B5EF4-FFF2-40B4-BE49-F238E27FC236}">
                <a16:creationId xmlns:a16="http://schemas.microsoft.com/office/drawing/2014/main" id="{C398299F-6B1C-9702-384C-ECABF86E3688}"/>
              </a:ext>
            </a:extLst>
          </p:cNvPr>
          <p:cNvSpPr>
            <a:spLocks noGrp="1"/>
          </p:cNvSpPr>
          <p:nvPr>
            <p:ph idx="1"/>
          </p:nvPr>
        </p:nvSpPr>
        <p:spPr/>
        <p:txBody>
          <a:bodyPr>
            <a:normAutofit/>
          </a:bodyPr>
          <a:lstStyle/>
          <a:p>
            <a:pPr marL="0" indent="0">
              <a:buNone/>
            </a:pPr>
            <a:r>
              <a:rPr lang="en-US" sz="2400">
                <a:latin typeface="Times New Roman" panose="02020603050405020304" pitchFamily="18" charset="0"/>
                <a:cs typeface="Times New Roman" panose="02020603050405020304" pitchFamily="18" charset="0"/>
              </a:rPr>
              <a:t>When Adam and Eve sinned, they became worthy of eternal punishment and separation from God (Gen. 2:17, </a:t>
            </a:r>
            <a:r>
              <a:rPr lang="en-US" sz="2400">
                <a:solidFill>
                  <a:srgbClr val="FF0000"/>
                </a:solidFill>
                <a:latin typeface="Times New Roman" panose="02020603050405020304" pitchFamily="18" charset="0"/>
                <a:cs typeface="Times New Roman" panose="02020603050405020304" pitchFamily="18" charset="0"/>
              </a:rPr>
              <a:t>“</a:t>
            </a:r>
            <a:r>
              <a:rPr lang="en-US" sz="2400" b="1" i="0" baseline="30000">
                <a:solidFill>
                  <a:srgbClr val="FF0000"/>
                </a:solidFill>
                <a:effectLst/>
                <a:latin typeface="Times New Roman" panose="02020603050405020304" pitchFamily="18" charset="0"/>
                <a:cs typeface="Times New Roman" panose="02020603050405020304" pitchFamily="18" charset="0"/>
              </a:rPr>
              <a:t> </a:t>
            </a:r>
            <a:r>
              <a:rPr lang="en-US" sz="2400" b="0" i="0">
                <a:solidFill>
                  <a:srgbClr val="FF0000"/>
                </a:solidFill>
                <a:effectLst/>
                <a:latin typeface="Times New Roman" panose="02020603050405020304" pitchFamily="18" charset="0"/>
                <a:cs typeface="Times New Roman" panose="02020603050405020304" pitchFamily="18" charset="0"/>
              </a:rPr>
              <a:t>but of the tree of the knowledge of good and evil you shall not eat, for in the day that you eat of it you shall surely die”</a:t>
            </a:r>
            <a:r>
              <a:rPr lang="en-US" sz="2400">
                <a:solidFill>
                  <a:srgbClr val="FF0000"/>
                </a:solidFill>
                <a:latin typeface="Times New Roman" panose="02020603050405020304" pitchFamily="18" charset="0"/>
                <a:cs typeface="Times New Roman" panose="02020603050405020304" pitchFamily="18" charset="0"/>
              </a:rPr>
              <a:t>. </a:t>
            </a:r>
          </a:p>
          <a:p>
            <a:pPr marL="0" indent="0">
              <a:buNone/>
            </a:pPr>
            <a:r>
              <a:rPr lang="en-US" sz="2400">
                <a:latin typeface="Times New Roman" panose="02020603050405020304" pitchFamily="18" charset="0"/>
                <a:cs typeface="Times New Roman" panose="02020603050405020304" pitchFamily="18" charset="0"/>
              </a:rPr>
              <a:t>In the same way when human beings sin today, they become liable to the wrath of God and to eternal punishment: “ </a:t>
            </a:r>
            <a:r>
              <a:rPr lang="en-US" sz="2400">
                <a:solidFill>
                  <a:srgbClr val="FF0000"/>
                </a:solidFill>
                <a:latin typeface="Times New Roman" panose="02020603050405020304" pitchFamily="18" charset="0"/>
                <a:cs typeface="Times New Roman" panose="02020603050405020304" pitchFamily="18" charset="0"/>
              </a:rPr>
              <a:t>The wages of sin is death</a:t>
            </a:r>
            <a:r>
              <a:rPr lang="en-US" sz="2400">
                <a:latin typeface="Times New Roman" panose="02020603050405020304" pitchFamily="18" charset="0"/>
                <a:cs typeface="Times New Roman" panose="02020603050405020304" pitchFamily="18" charset="0"/>
              </a:rPr>
              <a:t>”, (Romans 6:23). This means that once people sin, God’s justice would require only one thing – that they be eternally separated from God, cut off from experiencing any good from Him and that they live forever in hell. </a:t>
            </a:r>
          </a:p>
          <a:p>
            <a:pPr marL="0" indent="0">
              <a:buNone/>
            </a:pPr>
            <a:r>
              <a:rPr lang="en-US" sz="2400">
                <a:latin typeface="Times New Roman" panose="02020603050405020304" pitchFamily="18" charset="0"/>
                <a:cs typeface="Times New Roman" panose="02020603050405020304" pitchFamily="18" charset="0"/>
              </a:rPr>
              <a:t>But Adam and Eve did not die at once, in fact the full execution of the sentence of death was delayed for many years. Moreover, millions of their descendants did not die at once but continued to live form many years enjoying countless blessings of this world.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47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D250B4-2986-38DC-6449-9520EDC95954}"/>
              </a:ext>
            </a:extLst>
          </p:cNvPr>
          <p:cNvSpPr>
            <a:spLocks noGrp="1"/>
          </p:cNvSpPr>
          <p:nvPr>
            <p:ph type="title"/>
          </p:nvPr>
        </p:nvSpPr>
        <p:spPr>
          <a:xfrm>
            <a:off x="4940710" y="575187"/>
            <a:ext cx="7034980" cy="929148"/>
          </a:xfrm>
        </p:spPr>
        <p:txBody>
          <a:bodyPr>
            <a:normAutofit fontScale="90000"/>
          </a:bodyPr>
          <a:lstStyle/>
          <a:p>
            <a:pPr algn="ctr"/>
            <a:r>
              <a:rPr lang="en-US" dirty="0">
                <a:latin typeface="Algerian" panose="04020705040A02060702" pitchFamily="82" charset="0"/>
              </a:rPr>
              <a:t>Common grace</a:t>
            </a:r>
            <a:br>
              <a:rPr lang="en-US" dirty="0">
                <a:latin typeface="Algerian" panose="04020705040A02060702" pitchFamily="82" charset="0"/>
              </a:rPr>
            </a:br>
            <a:r>
              <a:rPr lang="en-US" dirty="0">
                <a:latin typeface="Algerian" panose="04020705040A02060702" pitchFamily="82" charset="0"/>
              </a:rPr>
              <a:t>Mutual/shared</a:t>
            </a:r>
            <a:endParaRPr lang="en-US" dirty="0"/>
          </a:p>
        </p:txBody>
      </p:sp>
      <p:pic>
        <p:nvPicPr>
          <p:cNvPr id="5" name="Picture 4" descr="Hand reaching out to sun">
            <a:extLst>
              <a:ext uri="{FF2B5EF4-FFF2-40B4-BE49-F238E27FC236}">
                <a16:creationId xmlns:a16="http://schemas.microsoft.com/office/drawing/2014/main" id="{465F4602-163D-8CD7-5839-7006983C4E2A}"/>
              </a:ext>
            </a:extLst>
          </p:cNvPr>
          <p:cNvPicPr>
            <a:picLocks noChangeAspect="1"/>
          </p:cNvPicPr>
          <p:nvPr/>
        </p:nvPicPr>
        <p:blipFill rotWithShape="1">
          <a:blip r:embed="rId2"/>
          <a:srcRect l="29315" r="10930" b="2"/>
          <a:stretch/>
        </p:blipFill>
        <p:spPr>
          <a:xfrm>
            <a:off x="1" y="-147475"/>
            <a:ext cx="557489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34B34E0-02CA-0DE7-6645-BF36F0543DF8}"/>
              </a:ext>
            </a:extLst>
          </p:cNvPr>
          <p:cNvSpPr>
            <a:spLocks noGrp="1"/>
          </p:cNvSpPr>
          <p:nvPr>
            <p:ph idx="1"/>
          </p:nvPr>
        </p:nvSpPr>
        <p:spPr>
          <a:xfrm>
            <a:off x="5987844" y="1858296"/>
            <a:ext cx="5987845" cy="4852219"/>
          </a:xfrm>
        </p:spPr>
        <p:txBody>
          <a:bodyPr>
            <a:noAutofit/>
          </a:bodyPr>
          <a:lstStyle/>
          <a:p>
            <a:pPr marL="0" indent="0">
              <a:buNone/>
            </a:pPr>
            <a:r>
              <a:rPr lang="en-US" sz="2200" dirty="0">
                <a:latin typeface="Times New Roman" panose="02020603050405020304" pitchFamily="18" charset="0"/>
                <a:cs typeface="Times New Roman" panose="02020603050405020304" pitchFamily="18" charset="0"/>
              </a:rPr>
              <a:t>One may ask the following questions:</a:t>
            </a:r>
          </a:p>
          <a:p>
            <a:pPr marL="0" indent="0">
              <a:buNone/>
            </a:pPr>
            <a:r>
              <a:rPr lang="en-US" sz="2200" dirty="0">
                <a:latin typeface="Times New Roman" panose="02020603050405020304" pitchFamily="18" charset="0"/>
                <a:cs typeface="Times New Roman" panose="02020603050405020304" pitchFamily="18" charset="0"/>
              </a:rPr>
              <a:t> How can this be? How can God continue to give blessings to sinners who deserve only death. Not only to those who will ultimately be saved, but also to millions who will never be saved, whose sins will never be forgiven?</a:t>
            </a:r>
          </a:p>
          <a:p>
            <a:pPr marL="0" indent="0">
              <a:buNone/>
            </a:pPr>
            <a:r>
              <a:rPr lang="en-US" sz="2200" dirty="0">
                <a:latin typeface="Times New Roman" panose="02020603050405020304" pitchFamily="18" charset="0"/>
                <a:cs typeface="Times New Roman" panose="02020603050405020304" pitchFamily="18" charset="0"/>
              </a:rPr>
              <a:t>The answer to these questions is that God bestows “</a:t>
            </a:r>
            <a:r>
              <a:rPr lang="en-US" sz="2200" dirty="0">
                <a:solidFill>
                  <a:schemeClr val="accent1"/>
                </a:solidFill>
                <a:latin typeface="Times New Roman" panose="02020603050405020304" pitchFamily="18" charset="0"/>
                <a:cs typeface="Times New Roman" panose="02020603050405020304" pitchFamily="18" charset="0"/>
              </a:rPr>
              <a:t>common grace</a:t>
            </a:r>
            <a:r>
              <a:rPr lang="en-US" sz="2200" dirty="0">
                <a:latin typeface="Times New Roman" panose="02020603050405020304" pitchFamily="18" charset="0"/>
                <a:cs typeface="Times New Roman" panose="02020603050405020304" pitchFamily="18" charset="0"/>
              </a:rPr>
              <a:t>”.</a:t>
            </a:r>
          </a:p>
          <a:p>
            <a:pPr marL="0" indent="0">
              <a:buNone/>
            </a:pPr>
            <a:r>
              <a:rPr lang="en-US" sz="2200" b="0" i="0" dirty="0">
                <a:effectLst/>
                <a:latin typeface="Times New Roman" panose="02020603050405020304" pitchFamily="18" charset="0"/>
                <a:cs typeface="Times New Roman" panose="02020603050405020304" pitchFamily="18" charset="0"/>
              </a:rPr>
              <a:t>The doctrine/teaching of common grace pertains to the sovereign grace of God bestowed upon all of mankind regardless of their </a:t>
            </a:r>
            <a:r>
              <a:rPr lang="en-US" sz="2200" b="0" i="0" u="sng" dirty="0">
                <a:solidFill>
                  <a:schemeClr val="accent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choice</a:t>
            </a:r>
            <a:r>
              <a:rPr lang="en-US" sz="2200" u="sng" dirty="0">
                <a:solidFill>
                  <a:schemeClr val="accent1"/>
                </a:solidFill>
                <a:latin typeface="Times New Roman" panose="02020603050405020304" pitchFamily="18" charset="0"/>
                <a:cs typeface="Times New Roman" panose="02020603050405020304" pitchFamily="18" charset="0"/>
              </a:rPr>
              <a:t> or election</a:t>
            </a:r>
            <a:r>
              <a:rPr lang="en-US" sz="2200" dirty="0">
                <a:latin typeface="Times New Roman" panose="02020603050405020304" pitchFamily="18" charset="0"/>
                <a:cs typeface="Times New Roman" panose="02020603050405020304" pitchFamily="18" charset="0"/>
              </a:rPr>
              <a:t>.</a:t>
            </a:r>
          </a:p>
          <a:p>
            <a:pPr marL="0" indent="0">
              <a:buNone/>
            </a:pPr>
            <a:r>
              <a:rPr lang="en-US" sz="2200" dirty="0">
                <a:latin typeface="Times New Roman" panose="02020603050405020304" pitchFamily="18" charset="0"/>
                <a:cs typeface="Times New Roman" panose="02020603050405020304" pitchFamily="18" charset="0"/>
              </a:rPr>
              <a:t>The word “</a:t>
            </a:r>
            <a:r>
              <a:rPr lang="en-US" sz="2200" dirty="0">
                <a:solidFill>
                  <a:schemeClr val="accent1"/>
                </a:solidFill>
                <a:latin typeface="Times New Roman" panose="02020603050405020304" pitchFamily="18" charset="0"/>
                <a:cs typeface="Times New Roman" panose="02020603050405020304" pitchFamily="18" charset="0"/>
              </a:rPr>
              <a:t>common</a:t>
            </a:r>
            <a:r>
              <a:rPr lang="en-US" sz="2200" dirty="0">
                <a:latin typeface="Times New Roman" panose="02020603050405020304" pitchFamily="18" charset="0"/>
                <a:cs typeface="Times New Roman" panose="02020603050405020304" pitchFamily="18" charset="0"/>
              </a:rPr>
              <a:t>” here means something that is shared to all people and not restricted to believers only.</a:t>
            </a:r>
          </a:p>
        </p:txBody>
      </p:sp>
    </p:spTree>
    <p:extLst>
      <p:ext uri="{BB962C8B-B14F-4D97-AF65-F5344CB8AC3E}">
        <p14:creationId xmlns:p14="http://schemas.microsoft.com/office/powerpoint/2010/main" val="87792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9767-9234-7771-3D27-CE71413020F0}"/>
              </a:ext>
            </a:extLst>
          </p:cNvPr>
          <p:cNvSpPr>
            <a:spLocks noGrp="1"/>
          </p:cNvSpPr>
          <p:nvPr>
            <p:ph type="title"/>
          </p:nvPr>
        </p:nvSpPr>
        <p:spPr/>
        <p:txBody>
          <a:bodyPr/>
          <a:lstStyle/>
          <a:p>
            <a:pPr algn="ctr"/>
            <a:r>
              <a:rPr lang="en-US" b="0" i="0" dirty="0">
                <a:solidFill>
                  <a:srgbClr val="010101"/>
                </a:solidFill>
                <a:effectLst/>
                <a:latin typeface="Sentinel SSm A"/>
              </a:rPr>
              <a:t> </a:t>
            </a:r>
            <a:r>
              <a:rPr lang="en-US" b="0" i="0" dirty="0">
                <a:solidFill>
                  <a:srgbClr val="010101"/>
                </a:solidFill>
                <a:effectLst/>
                <a:latin typeface="Algerian" panose="04020705040A02060702" pitchFamily="82" charset="0"/>
              </a:rPr>
              <a:t>How Christian theologians define Common grace.</a:t>
            </a:r>
            <a:endParaRPr lang="en-US" dirty="0">
              <a:latin typeface="Algerian" panose="04020705040A02060702" pitchFamily="82" charset="0"/>
            </a:endParaRPr>
          </a:p>
        </p:txBody>
      </p:sp>
      <p:sp>
        <p:nvSpPr>
          <p:cNvPr id="3" name="Content Placeholder 2">
            <a:extLst>
              <a:ext uri="{FF2B5EF4-FFF2-40B4-BE49-F238E27FC236}">
                <a16:creationId xmlns:a16="http://schemas.microsoft.com/office/drawing/2014/main" id="{7A2174FA-B9AA-655F-8F6B-F88089BDDC5C}"/>
              </a:ext>
            </a:extLst>
          </p:cNvPr>
          <p:cNvSpPr>
            <a:spLocks noGrp="1"/>
          </p:cNvSpPr>
          <p:nvPr>
            <p:ph idx="1"/>
          </p:nvPr>
        </p:nvSpPr>
        <p:spPr/>
        <p:txBody>
          <a:bodyPr>
            <a:normAutofit/>
          </a:bodyPr>
          <a:lstStyle/>
          <a:p>
            <a:pPr algn="l" fontAlgn="base" latinLnBrk="0"/>
            <a:r>
              <a:rPr lang="en-US" sz="2400" b="1" i="0" dirty="0">
                <a:solidFill>
                  <a:srgbClr val="010101"/>
                </a:solidFill>
                <a:effectLst/>
                <a:latin typeface="Times New Roman" panose="02020603050405020304" pitchFamily="18" charset="0"/>
                <a:cs typeface="Times New Roman" panose="02020603050405020304" pitchFamily="18" charset="0"/>
              </a:rPr>
              <a:t>Wayne Grudem</a:t>
            </a:r>
            <a:r>
              <a:rPr lang="en-US" sz="2400" b="0" i="0" dirty="0">
                <a:solidFill>
                  <a:srgbClr val="010101"/>
                </a:solidFill>
                <a:effectLst/>
                <a:latin typeface="Times New Roman" panose="02020603050405020304" pitchFamily="18" charset="0"/>
                <a:cs typeface="Times New Roman" panose="02020603050405020304" pitchFamily="18" charset="0"/>
              </a:rPr>
              <a:t>: “Common grace is the grace of God by which he gives people innumerable blessings that are not part of salvation.”</a:t>
            </a:r>
          </a:p>
          <a:p>
            <a:pPr algn="l" fontAlgn="base" latinLnBrk="0"/>
            <a:r>
              <a:rPr lang="en-US" sz="2400" b="1" i="0" dirty="0">
                <a:solidFill>
                  <a:srgbClr val="010101"/>
                </a:solidFill>
                <a:effectLst/>
                <a:latin typeface="Times New Roman" panose="02020603050405020304" pitchFamily="18" charset="0"/>
                <a:cs typeface="Times New Roman" panose="02020603050405020304" pitchFamily="18" charset="0"/>
              </a:rPr>
              <a:t>John Frame</a:t>
            </a:r>
            <a:r>
              <a:rPr lang="en-US" sz="2400" b="0" i="0" dirty="0">
                <a:solidFill>
                  <a:srgbClr val="010101"/>
                </a:solidFill>
                <a:effectLst/>
                <a:latin typeface="Times New Roman" panose="02020603050405020304" pitchFamily="18" charset="0"/>
                <a:cs typeface="Times New Roman" panose="02020603050405020304" pitchFamily="18" charset="0"/>
              </a:rPr>
              <a:t>: “Common grace is God’s favor and gifts given to those who will not be finally saved.”</a:t>
            </a:r>
          </a:p>
          <a:p>
            <a:pPr algn="l" fontAlgn="base" latinLnBrk="0"/>
            <a:r>
              <a:rPr lang="en-US" sz="2400" b="1" i="0" dirty="0">
                <a:solidFill>
                  <a:srgbClr val="010101"/>
                </a:solidFill>
                <a:effectLst/>
                <a:latin typeface="Times New Roman" panose="02020603050405020304" pitchFamily="18" charset="0"/>
                <a:cs typeface="Times New Roman" panose="02020603050405020304" pitchFamily="18" charset="0"/>
              </a:rPr>
              <a:t>John Murray</a:t>
            </a:r>
            <a:r>
              <a:rPr lang="en-US" sz="2400" b="0" i="0" dirty="0">
                <a:solidFill>
                  <a:srgbClr val="010101"/>
                </a:solidFill>
                <a:effectLst/>
                <a:latin typeface="Times New Roman" panose="02020603050405020304" pitchFamily="18" charset="0"/>
                <a:cs typeface="Times New Roman" panose="02020603050405020304" pitchFamily="18" charset="0"/>
              </a:rPr>
              <a:t>: “[Common grace is] every favor of whatever kind or degree, falling short of salvation, which this undeserving and sin-cursed world enjoys from the hand of God.”</a:t>
            </a:r>
          </a:p>
          <a:p>
            <a:r>
              <a:rPr lang="en-US" sz="2400" b="1" i="0" dirty="0">
                <a:solidFill>
                  <a:srgbClr val="010101"/>
                </a:solidFill>
                <a:effectLst/>
                <a:latin typeface="Times New Roman" panose="02020603050405020304" pitchFamily="18" charset="0"/>
                <a:cs typeface="Times New Roman" panose="02020603050405020304" pitchFamily="18" charset="0"/>
              </a:rPr>
              <a:t>Louis </a:t>
            </a:r>
            <a:r>
              <a:rPr lang="en-US" sz="2400" b="1" i="0" dirty="0" err="1">
                <a:solidFill>
                  <a:srgbClr val="010101"/>
                </a:solidFill>
                <a:effectLst/>
                <a:latin typeface="Times New Roman" panose="02020603050405020304" pitchFamily="18" charset="0"/>
                <a:cs typeface="Times New Roman" panose="02020603050405020304" pitchFamily="18" charset="0"/>
              </a:rPr>
              <a:t>Berkof</a:t>
            </a:r>
            <a:r>
              <a:rPr lang="en-US" sz="2400" b="0" i="0" dirty="0">
                <a:solidFill>
                  <a:srgbClr val="010101"/>
                </a:solidFill>
                <a:effectLst/>
                <a:latin typeface="Times New Roman" panose="02020603050405020304" pitchFamily="18" charset="0"/>
                <a:cs typeface="Times New Roman" panose="02020603050405020304" pitchFamily="18" charset="0"/>
              </a:rPr>
              <a:t>: “…when we speak of ‘common grace,’ we have in mind those general blessings, such as rain and sunshine, food and drink, clothing and shelter, which God imparts to all men indiscriminately where and in what measure it seems good to him.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98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7" name="Arc 205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121D66-4E37-4427-7D1B-E85007D72163}"/>
              </a:ext>
            </a:extLst>
          </p:cNvPr>
          <p:cNvSpPr>
            <a:spLocks noGrp="1"/>
          </p:cNvSpPr>
          <p:nvPr>
            <p:ph type="title"/>
          </p:nvPr>
        </p:nvSpPr>
        <p:spPr>
          <a:xfrm>
            <a:off x="5894962" y="198161"/>
            <a:ext cx="4974585" cy="1499724"/>
          </a:xfrm>
        </p:spPr>
        <p:txBody>
          <a:bodyPr>
            <a:normAutofit fontScale="90000"/>
          </a:bodyPr>
          <a:lstStyle/>
          <a:p>
            <a:pPr algn="ctr"/>
            <a:r>
              <a:rPr lang="en-US" dirty="0">
                <a:latin typeface="Algerian" panose="04020705040A02060702" pitchFamily="82" charset="0"/>
              </a:rPr>
              <a:t>Why is common grace important?</a:t>
            </a:r>
          </a:p>
        </p:txBody>
      </p:sp>
      <p:sp>
        <p:nvSpPr>
          <p:cNvPr id="2059" name="Freeform: Shape 205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Grace Glory GIF - Grace Glory Happy GIFs">
            <a:extLst>
              <a:ext uri="{FF2B5EF4-FFF2-40B4-BE49-F238E27FC236}">
                <a16:creationId xmlns:a16="http://schemas.microsoft.com/office/drawing/2014/main" id="{157559C7-B91D-D9FB-8E25-B389263168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3" y="1984443"/>
            <a:ext cx="4353580" cy="215985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7F97F39-FD3A-C5F3-3A27-27539F077133}"/>
              </a:ext>
            </a:extLst>
          </p:cNvPr>
          <p:cNvSpPr>
            <a:spLocks noGrp="1"/>
          </p:cNvSpPr>
          <p:nvPr>
            <p:ph idx="1"/>
          </p:nvPr>
        </p:nvSpPr>
        <p:spPr>
          <a:xfrm>
            <a:off x="5894962" y="1697885"/>
            <a:ext cx="5458838" cy="4961954"/>
          </a:xfrm>
        </p:spPr>
        <p:txBody>
          <a:bodyPr>
            <a:normAutofit lnSpcReduction="10000"/>
          </a:bodyPr>
          <a:lstStyle/>
          <a:p>
            <a:r>
              <a:rPr lang="en-US" sz="2400" b="0" i="0" dirty="0">
                <a:effectLst/>
                <a:latin typeface="Times New Roman" panose="02020603050405020304" pitchFamily="18" charset="0"/>
                <a:cs typeface="Times New Roman" panose="02020603050405020304" pitchFamily="18" charset="0"/>
              </a:rPr>
              <a:t>Common grace helps us account for relative goodness and virtue in unbelievers. </a:t>
            </a:r>
          </a:p>
          <a:p>
            <a:r>
              <a:rPr lang="en-US" sz="2400" b="0" i="0" dirty="0">
                <a:effectLst/>
                <a:latin typeface="Times New Roman" panose="02020603050405020304" pitchFamily="18" charset="0"/>
                <a:cs typeface="Times New Roman" panose="02020603050405020304" pitchFamily="18" charset="0"/>
              </a:rPr>
              <a:t>Common grace enables the believer to express thankfulness to God as he recognizes the many ways he provides for his creatures.</a:t>
            </a:r>
          </a:p>
          <a:p>
            <a:r>
              <a:rPr lang="en-US" sz="2400" b="0" i="0" dirty="0">
                <a:effectLst/>
                <a:latin typeface="Times New Roman" panose="02020603050405020304" pitchFamily="18" charset="0"/>
                <a:cs typeface="Times New Roman" panose="02020603050405020304" pitchFamily="18" charset="0"/>
              </a:rPr>
              <a:t>Common grace helps us distinguish between God’s common grace and his saving grace.</a:t>
            </a:r>
          </a:p>
          <a:p>
            <a:r>
              <a:rPr lang="en-US" sz="2400" dirty="0">
                <a:latin typeface="Times New Roman" panose="02020603050405020304" pitchFamily="18" charset="0"/>
                <a:cs typeface="Times New Roman" panose="02020603050405020304" pitchFamily="18" charset="0"/>
              </a:rPr>
              <a:t>To demonstrates God’s goodness and mercy</a:t>
            </a:r>
          </a:p>
          <a:p>
            <a:r>
              <a:rPr lang="en-US" sz="2400" dirty="0">
                <a:latin typeface="Times New Roman" panose="02020603050405020304" pitchFamily="18" charset="0"/>
                <a:cs typeface="Times New Roman" panose="02020603050405020304" pitchFamily="18" charset="0"/>
              </a:rPr>
              <a:t>To demonstrate God’s justice</a:t>
            </a:r>
          </a:p>
          <a:p>
            <a:r>
              <a:rPr lang="en-US" sz="2400" dirty="0">
                <a:latin typeface="Times New Roman" panose="02020603050405020304" pitchFamily="18" charset="0"/>
                <a:cs typeface="Times New Roman" panose="02020603050405020304" pitchFamily="18" charset="0"/>
              </a:rPr>
              <a:t>To demonstrate God’s glory</a:t>
            </a:r>
          </a:p>
          <a:p>
            <a:endParaRPr lang="en-US" sz="2200" b="0" i="0" dirty="0">
              <a:effectLst/>
              <a:latin typeface="SuperiorTitle-Black"/>
            </a:endParaRPr>
          </a:p>
        </p:txBody>
      </p:sp>
    </p:spTree>
    <p:extLst>
      <p:ext uri="{BB962C8B-B14F-4D97-AF65-F5344CB8AC3E}">
        <p14:creationId xmlns:p14="http://schemas.microsoft.com/office/powerpoint/2010/main" val="110507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998C-BD37-62F8-521F-2AC2EB1EF92E}"/>
              </a:ext>
            </a:extLst>
          </p:cNvPr>
          <p:cNvSpPr>
            <a:spLocks noGrp="1"/>
          </p:cNvSpPr>
          <p:nvPr>
            <p:ph type="title"/>
          </p:nvPr>
        </p:nvSpPr>
        <p:spPr/>
        <p:txBody>
          <a:bodyPr>
            <a:normAutofit/>
          </a:bodyPr>
          <a:lstStyle/>
          <a:p>
            <a:r>
              <a:rPr lang="en-US" sz="4000" dirty="0">
                <a:latin typeface="Algerian" panose="04020705040A02060702" pitchFamily="82" charset="0"/>
              </a:rPr>
              <a:t>Reference scripture: Matthew 5:44-45</a:t>
            </a:r>
          </a:p>
        </p:txBody>
      </p:sp>
      <p:sp>
        <p:nvSpPr>
          <p:cNvPr id="3" name="Content Placeholder 2">
            <a:extLst>
              <a:ext uri="{FF2B5EF4-FFF2-40B4-BE49-F238E27FC236}">
                <a16:creationId xmlns:a16="http://schemas.microsoft.com/office/drawing/2014/main" id="{411D14FB-8C1D-FCC9-F39F-08E30E146E63}"/>
              </a:ext>
            </a:extLst>
          </p:cNvPr>
          <p:cNvSpPr>
            <a:spLocks noGrp="1"/>
          </p:cNvSpPr>
          <p:nvPr>
            <p:ph idx="1"/>
          </p:nvPr>
        </p:nvSpPr>
        <p:spPr/>
        <p:txBody>
          <a:bodyPr/>
          <a:lstStyle/>
          <a:p>
            <a:pPr marL="0" indent="0">
              <a:buNone/>
            </a:pPr>
            <a:r>
              <a:rPr lang="en-US" dirty="0"/>
              <a:t>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a:t>
            </a:r>
            <a:r>
              <a:rPr lang="en-US" sz="2400" b="0" i="0" dirty="0">
                <a:solidFill>
                  <a:srgbClr val="FF0000"/>
                </a:solidFill>
                <a:effectLst/>
                <a:latin typeface="Times New Roman" panose="02020603050405020304" pitchFamily="18" charset="0"/>
                <a:cs typeface="Times New Roman" panose="02020603050405020304" pitchFamily="18" charset="0"/>
              </a:rPr>
              <a:t>But I say to you, love your enemies, bless those who curse you, do good to those who hate you, and pray for those who spitefully use you and persecute you, </a:t>
            </a:r>
            <a:r>
              <a:rPr lang="en-US" sz="2400" b="1" i="0" baseline="30000" dirty="0">
                <a:solidFill>
                  <a:srgbClr val="FF0000"/>
                </a:solidFill>
                <a:effectLst/>
                <a:latin typeface="Times New Roman" panose="02020603050405020304" pitchFamily="18" charset="0"/>
                <a:cs typeface="Times New Roman" panose="02020603050405020304" pitchFamily="18" charset="0"/>
              </a:rPr>
              <a:t>45 </a:t>
            </a:r>
            <a:r>
              <a:rPr lang="en-US" sz="2400" b="0" i="0" dirty="0">
                <a:solidFill>
                  <a:srgbClr val="FF0000"/>
                </a:solidFill>
                <a:effectLst/>
                <a:latin typeface="Times New Roman" panose="02020603050405020304" pitchFamily="18" charset="0"/>
                <a:cs typeface="Times New Roman" panose="02020603050405020304" pitchFamily="18" charset="0"/>
              </a:rPr>
              <a:t>that you may be sons of your Father in heaven; </a:t>
            </a:r>
            <a:r>
              <a:rPr lang="en-US" sz="2400" b="0" i="0" u="sng" dirty="0">
                <a:solidFill>
                  <a:srgbClr val="FF0000"/>
                </a:solidFill>
                <a:effectLst/>
                <a:latin typeface="Times New Roman" panose="02020603050405020304" pitchFamily="18" charset="0"/>
                <a:cs typeface="Times New Roman" panose="02020603050405020304" pitchFamily="18" charset="0"/>
              </a:rPr>
              <a:t>for He makes His sun rise on the evil and on the good, and sends rain on the just and on the unjust.</a:t>
            </a:r>
            <a:endParaRPr lang="en-US" sz="2400" u="sng"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38307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1" name="Arc 308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D69F0B-E540-EF5D-8D34-BEEE26BDBFB8}"/>
              </a:ext>
            </a:extLst>
          </p:cNvPr>
          <p:cNvSpPr>
            <a:spLocks noGrp="1"/>
          </p:cNvSpPr>
          <p:nvPr>
            <p:ph type="title"/>
          </p:nvPr>
        </p:nvSpPr>
        <p:spPr>
          <a:xfrm>
            <a:off x="5894962" y="479494"/>
            <a:ext cx="5458838" cy="201544"/>
          </a:xfrm>
        </p:spPr>
        <p:txBody>
          <a:bodyPr>
            <a:normAutofit fontScale="90000"/>
          </a:bodyPr>
          <a:lstStyle/>
          <a:p>
            <a:endParaRPr lang="en-US" dirty="0"/>
          </a:p>
        </p:txBody>
      </p:sp>
      <p:sp>
        <p:nvSpPr>
          <p:cNvPr id="3083" name="Freeform: Shape 308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Saved By Grace Cross GIF - Saved By Grace Cross Jesus GIFs">
            <a:extLst>
              <a:ext uri="{FF2B5EF4-FFF2-40B4-BE49-F238E27FC236}">
                <a16:creationId xmlns:a16="http://schemas.microsoft.com/office/drawing/2014/main" id="{B6372EE3-8EC7-87D9-3EAF-D9B83D5DA8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4693" y="511293"/>
            <a:ext cx="3754359"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4165D99-62DD-2714-7ACC-931F6B939C9C}"/>
              </a:ext>
            </a:extLst>
          </p:cNvPr>
          <p:cNvSpPr>
            <a:spLocks noGrp="1"/>
          </p:cNvSpPr>
          <p:nvPr>
            <p:ph idx="1"/>
          </p:nvPr>
        </p:nvSpPr>
        <p:spPr>
          <a:xfrm>
            <a:off x="5894962" y="1146935"/>
            <a:ext cx="5458838" cy="4339465"/>
          </a:xfrm>
        </p:spPr>
        <p:txBody>
          <a:bodyPr>
            <a:normAutofit/>
          </a:bodyPr>
          <a:lstStyle/>
          <a:p>
            <a:pPr marL="0" indent="0">
              <a:buNone/>
            </a:pPr>
            <a:r>
              <a:rPr lang="en-US" sz="2600" dirty="0">
                <a:latin typeface="Times New Roman" panose="02020603050405020304" pitchFamily="18" charset="0"/>
                <a:cs typeface="Times New Roman" panose="02020603050405020304" pitchFamily="18" charset="0"/>
              </a:rPr>
              <a:t>In distinction from common grace, the grace of God that brings people to salvation is often called “</a:t>
            </a:r>
            <a:r>
              <a:rPr lang="en-US" sz="2600" dirty="0">
                <a:solidFill>
                  <a:srgbClr val="FF0000"/>
                </a:solidFill>
                <a:latin typeface="Times New Roman" panose="02020603050405020304" pitchFamily="18" charset="0"/>
                <a:cs typeface="Times New Roman" panose="02020603050405020304" pitchFamily="18" charset="0"/>
              </a:rPr>
              <a:t>saving grace</a:t>
            </a:r>
            <a:r>
              <a:rPr lang="en-US" sz="2600" dirty="0">
                <a:latin typeface="Times New Roman" panose="02020603050405020304" pitchFamily="18" charset="0"/>
                <a:cs typeface="Times New Roman" panose="02020603050405020304" pitchFamily="18" charset="0"/>
              </a:rPr>
              <a:t>.”  It is not implied that there are two different kinds of grace in God Himself, but only that God’s grace manifest itself in the world in two different ways. </a:t>
            </a:r>
            <a:r>
              <a:rPr lang="en-US" sz="2600" dirty="0">
                <a:solidFill>
                  <a:schemeClr val="accent1"/>
                </a:solidFill>
                <a:latin typeface="Times New Roman" panose="02020603050405020304" pitchFamily="18" charset="0"/>
                <a:cs typeface="Times New Roman" panose="02020603050405020304" pitchFamily="18" charset="0"/>
              </a:rPr>
              <a:t>Common grace </a:t>
            </a:r>
            <a:r>
              <a:rPr lang="en-US" sz="2600" dirty="0">
                <a:latin typeface="Times New Roman" panose="02020603050405020304" pitchFamily="18" charset="0"/>
                <a:cs typeface="Times New Roman" panose="02020603050405020304" pitchFamily="18" charset="0"/>
              </a:rPr>
              <a:t>does not change the human heart </a:t>
            </a:r>
            <a:r>
              <a:rPr lang="en-US" sz="2600" dirty="0">
                <a:solidFill>
                  <a:srgbClr val="FF0000"/>
                </a:solidFill>
                <a:latin typeface="Times New Roman" panose="02020603050405020304" pitchFamily="18" charset="0"/>
                <a:cs typeface="Times New Roman" panose="02020603050405020304" pitchFamily="18" charset="0"/>
              </a:rPr>
              <a:t>only saving grace</a:t>
            </a:r>
            <a:r>
              <a:rPr lang="en-US" sz="2600" dirty="0">
                <a:latin typeface="Times New Roman" panose="02020603050405020304" pitchFamily="18" charset="0"/>
                <a:cs typeface="Times New Roman" panose="02020603050405020304" pitchFamily="18" charset="0"/>
              </a:rPr>
              <a:t> by the </a:t>
            </a:r>
            <a:r>
              <a:rPr lang="en-US" sz="2600" dirty="0">
                <a:solidFill>
                  <a:srgbClr val="FF0000"/>
                </a:solidFill>
                <a:latin typeface="Times New Roman" panose="02020603050405020304" pitchFamily="18" charset="0"/>
                <a:cs typeface="Times New Roman" panose="02020603050405020304" pitchFamily="18" charset="0"/>
              </a:rPr>
              <a:t>atoning blood </a:t>
            </a:r>
            <a:r>
              <a:rPr lang="en-US" sz="2600" dirty="0">
                <a:latin typeface="Times New Roman" panose="02020603050405020304" pitchFamily="18" charset="0"/>
                <a:cs typeface="Times New Roman" panose="02020603050405020304" pitchFamily="18" charset="0"/>
              </a:rPr>
              <a:t>of Jesus Christ on the cross.</a:t>
            </a:r>
          </a:p>
        </p:txBody>
      </p:sp>
    </p:spTree>
    <p:extLst>
      <p:ext uri="{BB962C8B-B14F-4D97-AF65-F5344CB8AC3E}">
        <p14:creationId xmlns:p14="http://schemas.microsoft.com/office/powerpoint/2010/main" val="245130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Freeform: Shape 5128">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F954FF-98C4-702B-2395-E31BD3846A04}"/>
              </a:ext>
            </a:extLst>
          </p:cNvPr>
          <p:cNvSpPr>
            <a:spLocks noGrp="1"/>
          </p:cNvSpPr>
          <p:nvPr>
            <p:ph type="title"/>
          </p:nvPr>
        </p:nvSpPr>
        <p:spPr>
          <a:xfrm>
            <a:off x="502921" y="3905833"/>
            <a:ext cx="3918768" cy="2398713"/>
          </a:xfrm>
        </p:spPr>
        <p:txBody>
          <a:bodyPr>
            <a:normAutofit/>
          </a:bodyPr>
          <a:lstStyle/>
          <a:p>
            <a:pPr algn="ctr"/>
            <a:r>
              <a:rPr lang="en-US" dirty="0">
                <a:latin typeface="Algerian" panose="04020705040A02060702" pitchFamily="82" charset="0"/>
              </a:rPr>
              <a:t>Introduction to soteriology</a:t>
            </a:r>
          </a:p>
        </p:txBody>
      </p:sp>
      <p:pic>
        <p:nvPicPr>
          <p:cNvPr id="5122" name="Picture 2" descr="Salvation Bible Study - Faith In His Blood . Org">
            <a:extLst>
              <a:ext uri="{FF2B5EF4-FFF2-40B4-BE49-F238E27FC236}">
                <a16:creationId xmlns:a16="http://schemas.microsoft.com/office/drawing/2014/main" id="{47314D2D-C51A-381C-FD56-24068706F9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8955" y="553455"/>
            <a:ext cx="9875259" cy="17630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2EB30F2-CAAD-A3DD-7E88-7AC8F8B7111F}"/>
              </a:ext>
            </a:extLst>
          </p:cNvPr>
          <p:cNvSpPr>
            <a:spLocks noGrp="1"/>
          </p:cNvSpPr>
          <p:nvPr>
            <p:ph idx="1"/>
          </p:nvPr>
        </p:nvSpPr>
        <p:spPr>
          <a:xfrm>
            <a:off x="4924611" y="2869936"/>
            <a:ext cx="6901630" cy="3988063"/>
          </a:xfrm>
        </p:spPr>
        <p:txBody>
          <a:bodyPr anchor="ctr">
            <a:noAutofit/>
          </a:bodyPr>
          <a:lstStyle/>
          <a:p>
            <a:pPr marL="514350" indent="-514350">
              <a:buFont typeface="+mj-lt"/>
              <a:buAutoNum type="arabicPeriod"/>
            </a:pPr>
            <a:r>
              <a:rPr lang="en-US" sz="2200" dirty="0">
                <a:latin typeface="Georgia" panose="02040502050405020303" pitchFamily="18" charset="0"/>
              </a:rPr>
              <a:t>What is soteriology?</a:t>
            </a:r>
          </a:p>
          <a:p>
            <a:pPr marL="0" indent="0">
              <a:buNone/>
            </a:pPr>
            <a:r>
              <a:rPr lang="en-US" sz="2200" dirty="0">
                <a:latin typeface="Georgia" panose="02040502050405020303" pitchFamily="18" charset="0"/>
              </a:rPr>
              <a:t>       Soteriology is the study of salvation. The word comes from two Greek terms: </a:t>
            </a:r>
            <a:r>
              <a:rPr lang="en-US" sz="2200" dirty="0" err="1">
                <a:latin typeface="Georgia" panose="02040502050405020303" pitchFamily="18" charset="0"/>
              </a:rPr>
              <a:t>soter</a:t>
            </a:r>
            <a:r>
              <a:rPr lang="en-US" sz="2200" dirty="0">
                <a:latin typeface="Georgia" panose="02040502050405020303" pitchFamily="18" charset="0"/>
              </a:rPr>
              <a:t>, meaning “savior”, and logos, meaning “word”, “reason”, or “principle”.</a:t>
            </a:r>
          </a:p>
          <a:p>
            <a:pPr marL="0" indent="0">
              <a:buNone/>
            </a:pPr>
            <a:r>
              <a:rPr lang="en-US" sz="2200" dirty="0">
                <a:latin typeface="Georgia" panose="02040502050405020303" pitchFamily="18" charset="0"/>
              </a:rPr>
              <a:t>         Soteriology is the study of how God ends the separation of people from Himself due to sin by reconciliation to Himself. Soteriology examines how an individual is saved by grace through faith in Jesus Christ and reconciled to God. Humankind is saved from both physical and spiritual destruction, the resulting condemnation of one</a:t>
            </a:r>
          </a:p>
        </p:txBody>
      </p:sp>
    </p:spTree>
    <p:extLst>
      <p:ext uri="{BB962C8B-B14F-4D97-AF65-F5344CB8AC3E}">
        <p14:creationId xmlns:p14="http://schemas.microsoft.com/office/powerpoint/2010/main" val="1867957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3196</Words>
  <Application>Microsoft Office PowerPoint</Application>
  <PresentationFormat>Widescreen</PresentationFormat>
  <Paragraphs>152</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Abadi Extra Light</vt:lpstr>
      <vt:lpstr>Algerian</vt:lpstr>
      <vt:lpstr>Arial</vt:lpstr>
      <vt:lpstr>Calibri</vt:lpstr>
      <vt:lpstr>Calibri Light</vt:lpstr>
      <vt:lpstr>canada-type-gibson</vt:lpstr>
      <vt:lpstr>DinProBlack</vt:lpstr>
      <vt:lpstr>Georgia</vt:lpstr>
      <vt:lpstr>Sentinel SSm A</vt:lpstr>
      <vt:lpstr>SuperiorTitle-Black</vt:lpstr>
      <vt:lpstr>system-ui</vt:lpstr>
      <vt:lpstr>Times New Roman</vt:lpstr>
      <vt:lpstr>Office Theme</vt:lpstr>
      <vt:lpstr>Soteriology the doctrine of salvation</vt:lpstr>
      <vt:lpstr>PowerPoint Presentation</vt:lpstr>
      <vt:lpstr>Common grace Mutual/shared</vt:lpstr>
      <vt:lpstr>Common grace Mutual/shared</vt:lpstr>
      <vt:lpstr> How Christian theologians define Common grace.</vt:lpstr>
      <vt:lpstr>Why is common grace important?</vt:lpstr>
      <vt:lpstr>Reference scripture: Matthew 5:44-45</vt:lpstr>
      <vt:lpstr>PowerPoint Presentation</vt:lpstr>
      <vt:lpstr>Introduction to soteriology</vt:lpstr>
      <vt:lpstr>Introduction to soteriology</vt:lpstr>
      <vt:lpstr> Lutheranism </vt:lpstr>
      <vt:lpstr>PowerPoint Presentation</vt:lpstr>
      <vt:lpstr> Calvinism      </vt:lpstr>
      <vt:lpstr>  Armenians  </vt:lpstr>
      <vt:lpstr>PowerPoint Presentation</vt:lpstr>
      <vt:lpstr> Salvation</vt:lpstr>
      <vt:lpstr>Where it comes from?</vt:lpstr>
      <vt:lpstr>Salvation</vt:lpstr>
      <vt:lpstr> Soteriology In Regard To  Salvation From Sin </vt:lpstr>
      <vt:lpstr>Reference Scriptures</vt:lpstr>
      <vt:lpstr>How are we saved?</vt:lpstr>
      <vt:lpstr>Reference Scripture</vt:lpstr>
      <vt:lpstr>Note:</vt:lpstr>
      <vt:lpstr> Who can offer Salvation?  </vt:lpstr>
      <vt:lpstr>Reference Scripture</vt:lpstr>
      <vt:lpstr>Is Repentance Necessary for salvation?</vt:lpstr>
      <vt:lpstr>Supporting Scripture</vt:lpstr>
      <vt:lpstr>Our Affirmation of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the doctrine of salvation</dc:title>
  <dc:creator>Gwendolyn Black-Amie</dc:creator>
  <cp:lastModifiedBy>Gwendolyn Black-Amie</cp:lastModifiedBy>
  <cp:revision>5</cp:revision>
  <dcterms:created xsi:type="dcterms:W3CDTF">2023-06-22T23:42:33Z</dcterms:created>
  <dcterms:modified xsi:type="dcterms:W3CDTF">2023-06-28T00:31:21Z</dcterms:modified>
</cp:coreProperties>
</file>